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442" autoAdjust="0"/>
  </p:normalViewPr>
  <p:slideViewPr>
    <p:cSldViewPr>
      <p:cViewPr>
        <p:scale>
          <a:sx n="125" d="100"/>
          <a:sy n="125" d="100"/>
        </p:scale>
        <p:origin x="-78" y="2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-64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87D0C-9D65-4F5F-9AED-DF6227CA3D6C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6B528-4195-403D-B715-C1EA5698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73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6B528-4195-403D-B715-C1EA569803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46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3AD-2E88-46BD-B774-1E57D045B478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229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3AD-2E88-46BD-B774-1E57D045B478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2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3AD-2E88-46BD-B774-1E57D045B478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93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3AD-2E88-46BD-B774-1E57D045B478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97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3AD-2E88-46BD-B774-1E57D045B478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18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3AD-2E88-46BD-B774-1E57D045B478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11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3AD-2E88-46BD-B774-1E57D045B478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29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3AD-2E88-46BD-B774-1E57D045B478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84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3AD-2E88-46BD-B774-1E57D045B478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70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3AD-2E88-46BD-B774-1E57D045B478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71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B3AD-2E88-46BD-B774-1E57D045B478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65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0B3AD-2E88-46BD-B774-1E57D045B478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5DD79-787E-491E-8B59-F18BF7F431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170" name="Picture 2" descr="S:\Communications\Graphic Files\IUR logo squar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70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lonabra@upenn.edu" TargetMode="External"/><Relationship Id="rId2" Type="http://schemas.openxmlformats.org/officeDocument/2006/relationships/hyperlink" Target="mailto:elbirch@upen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ci-ks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475" y="1752600"/>
            <a:ext cx="8610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Energy Smart Communities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24200"/>
            <a:ext cx="6858000" cy="762000"/>
          </a:xfrm>
        </p:spPr>
        <p:txBody>
          <a:bodyPr/>
          <a:lstStyle/>
          <a:p>
            <a:r>
              <a:rPr lang="en-US" dirty="0" smtClean="0"/>
              <a:t>The New Knowledge Sharing Platform</a:t>
            </a:r>
            <a:endParaRPr lang="en-US" dirty="0"/>
          </a:p>
        </p:txBody>
      </p:sp>
      <p:pic>
        <p:nvPicPr>
          <p:cNvPr id="1026" name="Picture 2" descr="S:\Research\Funded Research\Asia Energy Repository\Dan Schecter\KSP 2.0 Hom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2400" y="304800"/>
            <a:ext cx="8686800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962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Presented to the APEC-ISGAN Smart Grid Test Bed Networks </a:t>
            </a:r>
            <a:r>
              <a:rPr lang="en-US" dirty="0" smtClean="0"/>
              <a:t>Workshop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January 25, 2012 8:30 am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Dr. Eugenie Birch, Co-Director Penn IUR</a:t>
            </a:r>
          </a:p>
          <a:p>
            <a:pPr algn="ctr"/>
            <a:r>
              <a:rPr lang="en-US" dirty="0" smtClean="0"/>
              <a:t>Alon Abramson, PM Penn IUR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Research\Funded Research\Asia Energy Repository\Dan Schecter\KSP 2.0 Hom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"/>
            <a:ext cx="3840480" cy="78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design\home\staff-admin\URBN\alonabra\Desktop\Beta Hom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13045" y="-10549"/>
            <a:ext cx="3840480" cy="81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flipV="1">
            <a:off x="2286000" y="1981200"/>
            <a:ext cx="3289300" cy="1181100"/>
          </a:xfrm>
          <a:prstGeom prst="arc">
            <a:avLst>
              <a:gd name="adj1" fmla="val 11265288"/>
              <a:gd name="adj2" fmla="val 16121283"/>
            </a:avLst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8957" y="3029214"/>
            <a:ext cx="13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Slideshow informs users of recent events and news and ties in APEC.org brand recognition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826370"/>
            <a:ext cx="1879283" cy="70788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Featured content ties together all ESCI pillars. Gives visitors ‘snapshot’ of what ESCI is all about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9308" y="1619190"/>
            <a:ext cx="88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Simplified navigation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44676" y="857178"/>
            <a:ext cx="570880" cy="711978"/>
          </a:xfrm>
          <a:custGeom>
            <a:avLst/>
            <a:gdLst>
              <a:gd name="connsiteX0" fmla="*/ 451556 w 451556"/>
              <a:gd name="connsiteY0" fmla="*/ 699912 h 699912"/>
              <a:gd name="connsiteX1" fmla="*/ 327378 w 451556"/>
              <a:gd name="connsiteY1" fmla="*/ 180623 h 699912"/>
              <a:gd name="connsiteX2" fmla="*/ 0 w 451556"/>
              <a:gd name="connsiteY2" fmla="*/ 0 h 69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556" h="699912">
                <a:moveTo>
                  <a:pt x="451556" y="699912"/>
                </a:moveTo>
                <a:cubicBezTo>
                  <a:pt x="427096" y="498593"/>
                  <a:pt x="402637" y="297275"/>
                  <a:pt x="327378" y="180623"/>
                </a:cubicBezTo>
                <a:cubicBezTo>
                  <a:pt x="252119" y="63971"/>
                  <a:pt x="126059" y="31985"/>
                  <a:pt x="0" y="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538133" y="2020711"/>
            <a:ext cx="632178" cy="874889"/>
          </a:xfrm>
          <a:custGeom>
            <a:avLst/>
            <a:gdLst>
              <a:gd name="connsiteX0" fmla="*/ 0 w 632178"/>
              <a:gd name="connsiteY0" fmla="*/ 0 h 1049867"/>
              <a:gd name="connsiteX1" fmla="*/ 248356 w 632178"/>
              <a:gd name="connsiteY1" fmla="*/ 711200 h 1049867"/>
              <a:gd name="connsiteX2" fmla="*/ 632178 w 632178"/>
              <a:gd name="connsiteY2" fmla="*/ 1049867 h 10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178" h="1049867">
                <a:moveTo>
                  <a:pt x="0" y="0"/>
                </a:moveTo>
                <a:cubicBezTo>
                  <a:pt x="71496" y="268111"/>
                  <a:pt x="142993" y="536222"/>
                  <a:pt x="248356" y="711200"/>
                </a:cubicBezTo>
                <a:cubicBezTo>
                  <a:pt x="353719" y="886178"/>
                  <a:pt x="541867" y="980252"/>
                  <a:pt x="632178" y="1049867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3898957" y="834319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4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5159798" y="2872740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2355368" y="2744082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 rot="413621">
            <a:off x="4209566" y="3591270"/>
            <a:ext cx="1099183" cy="732263"/>
            <a:chOff x="6477000" y="2372291"/>
            <a:chExt cx="1397000" cy="1009914"/>
          </a:xfrm>
        </p:grpSpPr>
        <p:sp>
          <p:nvSpPr>
            <p:cNvPr id="35" name="Arc 34"/>
            <p:cNvSpPr/>
            <p:nvPr/>
          </p:nvSpPr>
          <p:spPr>
            <a:xfrm flipV="1">
              <a:off x="6477000" y="2372291"/>
              <a:ext cx="1397000" cy="1009914"/>
            </a:xfrm>
            <a:prstGeom prst="arc">
              <a:avLst>
                <a:gd name="adj1" fmla="val 17216499"/>
                <a:gd name="adj2" fmla="val 20787939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7810500" y="2996297"/>
              <a:ext cx="45719" cy="45719"/>
            </a:xfrm>
            <a:prstGeom prst="triangle">
              <a:avLst/>
            </a:prstGeom>
            <a:noFill/>
            <a:ln w="9525">
              <a:solidFill>
                <a:srgbClr val="C00000"/>
              </a:solidFill>
            </a:ln>
            <a:scene3d>
              <a:camera prst="orthographicFront">
                <a:rot lat="0" lon="0" rev="6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02460" y="4143471"/>
            <a:ext cx="53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Beta</a:t>
            </a:r>
          </a:p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Site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34581" y="4594329"/>
            <a:ext cx="53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New Site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11487799">
            <a:off x="3792979" y="4759591"/>
            <a:ext cx="1094393" cy="870884"/>
            <a:chOff x="6477000" y="2372291"/>
            <a:chExt cx="1397000" cy="1009914"/>
          </a:xfrm>
        </p:grpSpPr>
        <p:sp>
          <p:nvSpPr>
            <p:cNvPr id="43" name="Arc 42"/>
            <p:cNvSpPr/>
            <p:nvPr/>
          </p:nvSpPr>
          <p:spPr>
            <a:xfrm flipV="1">
              <a:off x="6477000" y="2372291"/>
              <a:ext cx="1397000" cy="1009914"/>
            </a:xfrm>
            <a:prstGeom prst="arc">
              <a:avLst>
                <a:gd name="adj1" fmla="val 17216499"/>
                <a:gd name="adj2" fmla="val 20787939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7810500" y="2996297"/>
              <a:ext cx="45719" cy="45719"/>
            </a:xfrm>
            <a:prstGeom prst="triangle">
              <a:avLst/>
            </a:prstGeom>
            <a:noFill/>
            <a:ln w="9525">
              <a:solidFill>
                <a:srgbClr val="C00000"/>
              </a:solidFill>
            </a:ln>
            <a:scene3d>
              <a:camera prst="orthographicFront">
                <a:rot lat="0" lon="0" rev="6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832469" y="5791200"/>
            <a:ext cx="1452992" cy="55399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Upcoming events &amp; recent publications on Home page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399981" y="5212719"/>
            <a:ext cx="791020" cy="578481"/>
          </a:xfrm>
          <a:custGeom>
            <a:avLst/>
            <a:gdLst>
              <a:gd name="connsiteX0" fmla="*/ 1314895 w 1314895"/>
              <a:gd name="connsiteY0" fmla="*/ 511806 h 511806"/>
              <a:gd name="connsiteX1" fmla="*/ 829120 w 1314895"/>
              <a:gd name="connsiteY1" fmla="*/ 159381 h 511806"/>
              <a:gd name="connsiteX2" fmla="*/ 9970 w 1314895"/>
              <a:gd name="connsiteY2" fmla="*/ 6981 h 51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895" h="511806">
                <a:moveTo>
                  <a:pt x="1314895" y="511806"/>
                </a:moveTo>
                <a:cubicBezTo>
                  <a:pt x="1180751" y="377662"/>
                  <a:pt x="1046607" y="243518"/>
                  <a:pt x="829120" y="159381"/>
                </a:cubicBezTo>
                <a:cubicBezTo>
                  <a:pt x="611632" y="75243"/>
                  <a:pt x="-91630" y="-27944"/>
                  <a:pt x="9970" y="6981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853064" y="6381750"/>
            <a:ext cx="537961" cy="209550"/>
          </a:xfrm>
          <a:custGeom>
            <a:avLst/>
            <a:gdLst>
              <a:gd name="connsiteX0" fmla="*/ 537961 w 537961"/>
              <a:gd name="connsiteY0" fmla="*/ 0 h 209550"/>
              <a:gd name="connsiteX1" fmla="*/ 328411 w 537961"/>
              <a:gd name="connsiteY1" fmla="*/ 180975 h 209550"/>
              <a:gd name="connsiteX2" fmla="*/ 42661 w 537961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961" h="209550">
                <a:moveTo>
                  <a:pt x="537961" y="0"/>
                </a:moveTo>
                <a:cubicBezTo>
                  <a:pt x="474461" y="73025"/>
                  <a:pt x="410961" y="146050"/>
                  <a:pt x="328411" y="180975"/>
                </a:cubicBezTo>
                <a:cubicBezTo>
                  <a:pt x="245861" y="215900"/>
                  <a:pt x="-124026" y="188913"/>
                  <a:pt x="42661" y="20955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3354261" y="5189858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>
            <a:off x="3810641" y="6563676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56836" y="1034534"/>
            <a:ext cx="21753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Segoe Print" pitchFamily="2" charset="0"/>
              </a:rPr>
              <a:t>The Home Page</a:t>
            </a:r>
            <a:endParaRPr lang="en-US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75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25" grpId="0"/>
      <p:bldP spid="12" grpId="0" animBg="1"/>
      <p:bldP spid="27" grpId="0" animBg="1"/>
      <p:bldP spid="31" grpId="0" animBg="1"/>
      <p:bldP spid="32" grpId="0" animBg="1"/>
      <p:bldP spid="33" grpId="0" animBg="1"/>
      <p:bldP spid="37" grpId="1"/>
      <p:bldP spid="38" grpId="1"/>
      <p:bldP spid="45" grpId="0" animBg="1"/>
      <p:bldP spid="29" grpId="0" animBg="1"/>
      <p:bldP spid="30" grpId="0" animBg="1"/>
      <p:bldP spid="49" grpId="0" animBg="1"/>
      <p:bldP spid="52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Research\Funded Research\Asia Energy Repository\Dan Schecter\KSP 2.0 Hom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9197" y="2345027"/>
            <a:ext cx="8763000" cy="26162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rc 37"/>
          <p:cNvSpPr/>
          <p:nvPr/>
        </p:nvSpPr>
        <p:spPr>
          <a:xfrm>
            <a:off x="6492715" y="2256127"/>
            <a:ext cx="990600" cy="381000"/>
          </a:xfrm>
          <a:prstGeom prst="arc">
            <a:avLst>
              <a:gd name="adj1" fmla="val 16726681"/>
              <a:gd name="adj2" fmla="val 2134967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7460455" y="2400908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12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3115" y="202529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Segoe Print" pitchFamily="2" charset="0"/>
              </a:rPr>
              <a:t>APEC EWG Logo Added</a:t>
            </a:r>
            <a:endParaRPr lang="en-US" sz="1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4" name="Arc 43"/>
          <p:cNvSpPr/>
          <p:nvPr/>
        </p:nvSpPr>
        <p:spPr>
          <a:xfrm flipV="1">
            <a:off x="2260088" y="4226136"/>
            <a:ext cx="1397000" cy="1009914"/>
          </a:xfrm>
          <a:prstGeom prst="arc">
            <a:avLst>
              <a:gd name="adj1" fmla="val 17216499"/>
              <a:gd name="adj2" fmla="val 2078793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3593588" y="4850142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6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3" name="Arc 52"/>
          <p:cNvSpPr/>
          <p:nvPr/>
        </p:nvSpPr>
        <p:spPr>
          <a:xfrm>
            <a:off x="5121115" y="2985108"/>
            <a:ext cx="990600" cy="381000"/>
          </a:xfrm>
          <a:prstGeom prst="arc">
            <a:avLst>
              <a:gd name="adj1" fmla="val 16726681"/>
              <a:gd name="adj2" fmla="val 2134967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>
            <a:off x="6088855" y="3129889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12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25715" y="2691083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  <a:latin typeface="Segoe Print" pitchFamily="2" charset="0"/>
              </a:rPr>
              <a:t>Main site navigation  elements built into header</a:t>
            </a:r>
            <a:endParaRPr lang="en-US" sz="1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82373" y="5088227"/>
            <a:ext cx="1692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  <a:latin typeface="Segoe Print" pitchFamily="2" charset="0"/>
              </a:rPr>
              <a:t>Pillar and task navigation built into header</a:t>
            </a:r>
            <a:endParaRPr lang="en-US" sz="1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74489" y="1034534"/>
            <a:ext cx="30738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Segoe Print" pitchFamily="2" charset="0"/>
              </a:rPr>
              <a:t>New Header Navigation</a:t>
            </a:r>
            <a:endParaRPr lang="en-US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5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/>
      <p:bldP spid="44" grpId="0" animBg="1"/>
      <p:bldP spid="45" grpId="0" animBg="1"/>
      <p:bldP spid="53" grpId="0" animBg="1"/>
      <p:bldP spid="54" grpId="0" animBg="1"/>
      <p:bldP spid="55" grpId="0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design\home\staff-admin\URBN\alonabra\Desktop\Beta S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99711" y="0"/>
            <a:ext cx="3840480" cy="496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Research\Funded Research\Asia Energy Repository\Dan Schecter\KSP 2.0 S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5528" y="4658"/>
            <a:ext cx="3840480" cy="703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8230" y="3150428"/>
            <a:ext cx="1684020" cy="40011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Featured content specific to each Pillar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4475" y="2590800"/>
            <a:ext cx="1379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Icons make user navigation simple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029200"/>
            <a:ext cx="1760220" cy="40011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Events and Publications specific to each Pillar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3124200" y="1731009"/>
            <a:ext cx="1147903" cy="1763376"/>
          </a:xfrm>
          <a:prstGeom prst="arc">
            <a:avLst>
              <a:gd name="adj1" fmla="val 16403557"/>
              <a:gd name="adj2" fmla="val 2122718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3698151" y="1708148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0011" y="1431149"/>
            <a:ext cx="128335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Task navigation is now front and center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3581400" y="1428758"/>
            <a:ext cx="533400" cy="458470"/>
          </a:xfrm>
          <a:prstGeom prst="arc">
            <a:avLst>
              <a:gd name="adj1" fmla="val 16726681"/>
              <a:gd name="adj2" fmla="val 1991809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3837758" y="1405898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3406" y="57090"/>
            <a:ext cx="145630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Easily navigate to any other pillar and task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3483592" y="228600"/>
            <a:ext cx="685800" cy="457200"/>
          </a:xfrm>
          <a:prstGeom prst="arc">
            <a:avLst>
              <a:gd name="adj1" fmla="val 16726681"/>
              <a:gd name="adj2" fmla="val 2033754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3810299" y="662940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802125" y="685800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50900" y="691245"/>
            <a:ext cx="2457315" cy="318917"/>
          </a:xfrm>
          <a:custGeom>
            <a:avLst/>
            <a:gdLst>
              <a:gd name="connsiteX0" fmla="*/ 2247900 w 2269598"/>
              <a:gd name="connsiteY0" fmla="*/ 546100 h 548451"/>
              <a:gd name="connsiteX1" fmla="*/ 2165350 w 2269598"/>
              <a:gd name="connsiteY1" fmla="*/ 546100 h 548451"/>
              <a:gd name="connsiteX2" fmla="*/ 806450 w 2269598"/>
              <a:gd name="connsiteY2" fmla="*/ 482600 h 548451"/>
              <a:gd name="connsiteX3" fmla="*/ 336550 w 2269598"/>
              <a:gd name="connsiteY3" fmla="*/ 76200 h 548451"/>
              <a:gd name="connsiteX4" fmla="*/ 0 w 2269598"/>
              <a:gd name="connsiteY4" fmla="*/ 0 h 548451"/>
              <a:gd name="connsiteX0" fmla="*/ 2247900 w 2279217"/>
              <a:gd name="connsiteY0" fmla="*/ 546100 h 581938"/>
              <a:gd name="connsiteX1" fmla="*/ 2165350 w 2279217"/>
              <a:gd name="connsiteY1" fmla="*/ 546100 h 581938"/>
              <a:gd name="connsiteX2" fmla="*/ 1795278 w 2279217"/>
              <a:gd name="connsiteY2" fmla="*/ 78563 h 581938"/>
              <a:gd name="connsiteX3" fmla="*/ 336550 w 2279217"/>
              <a:gd name="connsiteY3" fmla="*/ 76200 h 581938"/>
              <a:gd name="connsiteX4" fmla="*/ 0 w 2279217"/>
              <a:gd name="connsiteY4" fmla="*/ 0 h 581938"/>
              <a:gd name="connsiteX0" fmla="*/ 2247900 w 2279217"/>
              <a:gd name="connsiteY0" fmla="*/ 563210 h 599048"/>
              <a:gd name="connsiteX1" fmla="*/ 2165350 w 2279217"/>
              <a:gd name="connsiteY1" fmla="*/ 563210 h 599048"/>
              <a:gd name="connsiteX2" fmla="*/ 1795278 w 2279217"/>
              <a:gd name="connsiteY2" fmla="*/ 95673 h 599048"/>
              <a:gd name="connsiteX3" fmla="*/ 442876 w 2279217"/>
              <a:gd name="connsiteY3" fmla="*/ 40147 h 599048"/>
              <a:gd name="connsiteX4" fmla="*/ 0 w 2279217"/>
              <a:gd name="connsiteY4" fmla="*/ 17110 h 599048"/>
              <a:gd name="connsiteX0" fmla="*/ 2247900 w 2279217"/>
              <a:gd name="connsiteY0" fmla="*/ 631695 h 667533"/>
              <a:gd name="connsiteX1" fmla="*/ 2165350 w 2279217"/>
              <a:gd name="connsiteY1" fmla="*/ 631695 h 667533"/>
              <a:gd name="connsiteX2" fmla="*/ 1795278 w 2279217"/>
              <a:gd name="connsiteY2" fmla="*/ 164158 h 667533"/>
              <a:gd name="connsiteX3" fmla="*/ 985137 w 2279217"/>
              <a:gd name="connsiteY3" fmla="*/ 23572 h 667533"/>
              <a:gd name="connsiteX4" fmla="*/ 0 w 2279217"/>
              <a:gd name="connsiteY4" fmla="*/ 85595 h 667533"/>
              <a:gd name="connsiteX0" fmla="*/ 2247900 w 2279217"/>
              <a:gd name="connsiteY0" fmla="*/ 608123 h 643961"/>
              <a:gd name="connsiteX1" fmla="*/ 2165350 w 2279217"/>
              <a:gd name="connsiteY1" fmla="*/ 608123 h 643961"/>
              <a:gd name="connsiteX2" fmla="*/ 1795278 w 2279217"/>
              <a:gd name="connsiteY2" fmla="*/ 140586 h 643961"/>
              <a:gd name="connsiteX3" fmla="*/ 985137 w 2279217"/>
              <a:gd name="connsiteY3" fmla="*/ 0 h 643961"/>
              <a:gd name="connsiteX4" fmla="*/ 0 w 2279217"/>
              <a:gd name="connsiteY4" fmla="*/ 62023 h 643961"/>
              <a:gd name="connsiteX0" fmla="*/ 2247900 w 2279217"/>
              <a:gd name="connsiteY0" fmla="*/ 608123 h 643961"/>
              <a:gd name="connsiteX1" fmla="*/ 2165350 w 2279217"/>
              <a:gd name="connsiteY1" fmla="*/ 608123 h 643961"/>
              <a:gd name="connsiteX2" fmla="*/ 1795278 w 2279217"/>
              <a:gd name="connsiteY2" fmla="*/ 140586 h 643961"/>
              <a:gd name="connsiteX3" fmla="*/ 985137 w 2279217"/>
              <a:gd name="connsiteY3" fmla="*/ 0 h 643961"/>
              <a:gd name="connsiteX4" fmla="*/ 0 w 2279217"/>
              <a:gd name="connsiteY4" fmla="*/ 62023 h 643961"/>
              <a:gd name="connsiteX0" fmla="*/ 2247900 w 2279217"/>
              <a:gd name="connsiteY0" fmla="*/ 546100 h 581938"/>
              <a:gd name="connsiteX1" fmla="*/ 2165350 w 2279217"/>
              <a:gd name="connsiteY1" fmla="*/ 546100 h 581938"/>
              <a:gd name="connsiteX2" fmla="*/ 1795278 w 2279217"/>
              <a:gd name="connsiteY2" fmla="*/ 78563 h 581938"/>
              <a:gd name="connsiteX3" fmla="*/ 1006402 w 2279217"/>
              <a:gd name="connsiteY3" fmla="*/ 12405 h 581938"/>
              <a:gd name="connsiteX4" fmla="*/ 0 w 2279217"/>
              <a:gd name="connsiteY4" fmla="*/ 0 h 581938"/>
              <a:gd name="connsiteX0" fmla="*/ 2247900 w 2279217"/>
              <a:gd name="connsiteY0" fmla="*/ 546100 h 581938"/>
              <a:gd name="connsiteX1" fmla="*/ 2165350 w 2279217"/>
              <a:gd name="connsiteY1" fmla="*/ 546100 h 581938"/>
              <a:gd name="connsiteX2" fmla="*/ 1795278 w 2279217"/>
              <a:gd name="connsiteY2" fmla="*/ 78563 h 581938"/>
              <a:gd name="connsiteX3" fmla="*/ 1006402 w 2279217"/>
              <a:gd name="connsiteY3" fmla="*/ 12405 h 581938"/>
              <a:gd name="connsiteX4" fmla="*/ 0 w 2279217"/>
              <a:gd name="connsiteY4" fmla="*/ 0 h 581938"/>
              <a:gd name="connsiteX0" fmla="*/ 2247900 w 2279217"/>
              <a:gd name="connsiteY0" fmla="*/ 546100 h 581938"/>
              <a:gd name="connsiteX1" fmla="*/ 2165350 w 2279217"/>
              <a:gd name="connsiteY1" fmla="*/ 546100 h 581938"/>
              <a:gd name="connsiteX2" fmla="*/ 1795278 w 2279217"/>
              <a:gd name="connsiteY2" fmla="*/ 78563 h 581938"/>
              <a:gd name="connsiteX3" fmla="*/ 1006402 w 2279217"/>
              <a:gd name="connsiteY3" fmla="*/ 12405 h 581938"/>
              <a:gd name="connsiteX4" fmla="*/ 0 w 2279217"/>
              <a:gd name="connsiteY4" fmla="*/ 0 h 581938"/>
              <a:gd name="connsiteX0" fmla="*/ 2247900 w 2279217"/>
              <a:gd name="connsiteY0" fmla="*/ 546100 h 581938"/>
              <a:gd name="connsiteX1" fmla="*/ 2165350 w 2279217"/>
              <a:gd name="connsiteY1" fmla="*/ 546100 h 581938"/>
              <a:gd name="connsiteX2" fmla="*/ 1795278 w 2279217"/>
              <a:gd name="connsiteY2" fmla="*/ 78563 h 581938"/>
              <a:gd name="connsiteX3" fmla="*/ 1006402 w 2279217"/>
              <a:gd name="connsiteY3" fmla="*/ 12405 h 581938"/>
              <a:gd name="connsiteX4" fmla="*/ 0 w 2279217"/>
              <a:gd name="connsiteY4" fmla="*/ 0 h 581938"/>
              <a:gd name="connsiteX0" fmla="*/ 2254250 w 2284554"/>
              <a:gd name="connsiteY0" fmla="*/ 603250 h 610604"/>
              <a:gd name="connsiteX1" fmla="*/ 2165350 w 2284554"/>
              <a:gd name="connsiteY1" fmla="*/ 546100 h 610604"/>
              <a:gd name="connsiteX2" fmla="*/ 1795278 w 2284554"/>
              <a:gd name="connsiteY2" fmla="*/ 78563 h 610604"/>
              <a:gd name="connsiteX3" fmla="*/ 1006402 w 2284554"/>
              <a:gd name="connsiteY3" fmla="*/ 12405 h 610604"/>
              <a:gd name="connsiteX4" fmla="*/ 0 w 2284554"/>
              <a:gd name="connsiteY4" fmla="*/ 0 h 610604"/>
              <a:gd name="connsiteX0" fmla="*/ 2254250 w 2334376"/>
              <a:gd name="connsiteY0" fmla="*/ 603250 h 603307"/>
              <a:gd name="connsiteX1" fmla="*/ 2291810 w 2334376"/>
              <a:gd name="connsiteY1" fmla="*/ 156993 h 603307"/>
              <a:gd name="connsiteX2" fmla="*/ 1795278 w 2334376"/>
              <a:gd name="connsiteY2" fmla="*/ 78563 h 603307"/>
              <a:gd name="connsiteX3" fmla="*/ 1006402 w 2334376"/>
              <a:gd name="connsiteY3" fmla="*/ 12405 h 603307"/>
              <a:gd name="connsiteX4" fmla="*/ 0 w 2334376"/>
              <a:gd name="connsiteY4" fmla="*/ 0 h 603307"/>
              <a:gd name="connsiteX0" fmla="*/ 2400165 w 2430864"/>
              <a:gd name="connsiteY0" fmla="*/ 301692 h 301872"/>
              <a:gd name="connsiteX1" fmla="*/ 2291810 w 2430864"/>
              <a:gd name="connsiteY1" fmla="*/ 156993 h 301872"/>
              <a:gd name="connsiteX2" fmla="*/ 1795278 w 2430864"/>
              <a:gd name="connsiteY2" fmla="*/ 78563 h 301872"/>
              <a:gd name="connsiteX3" fmla="*/ 1006402 w 2430864"/>
              <a:gd name="connsiteY3" fmla="*/ 12405 h 301872"/>
              <a:gd name="connsiteX4" fmla="*/ 0 w 2430864"/>
              <a:gd name="connsiteY4" fmla="*/ 0 h 301872"/>
              <a:gd name="connsiteX0" fmla="*/ 2400165 w 2430603"/>
              <a:gd name="connsiteY0" fmla="*/ 301692 h 301882"/>
              <a:gd name="connsiteX1" fmla="*/ 2291810 w 2430603"/>
              <a:gd name="connsiteY1" fmla="*/ 156993 h 301882"/>
              <a:gd name="connsiteX2" fmla="*/ 1805006 w 2430603"/>
              <a:gd name="connsiteY2" fmla="*/ 39653 h 301882"/>
              <a:gd name="connsiteX3" fmla="*/ 1006402 w 2430603"/>
              <a:gd name="connsiteY3" fmla="*/ 12405 h 301882"/>
              <a:gd name="connsiteX4" fmla="*/ 0 w 2430603"/>
              <a:gd name="connsiteY4" fmla="*/ 0 h 301882"/>
              <a:gd name="connsiteX0" fmla="*/ 2400165 w 2430603"/>
              <a:gd name="connsiteY0" fmla="*/ 318917 h 319107"/>
              <a:gd name="connsiteX1" fmla="*/ 2291810 w 2430603"/>
              <a:gd name="connsiteY1" fmla="*/ 174218 h 319107"/>
              <a:gd name="connsiteX2" fmla="*/ 1805006 w 2430603"/>
              <a:gd name="connsiteY2" fmla="*/ 56878 h 319107"/>
              <a:gd name="connsiteX3" fmla="*/ 977219 w 2430603"/>
              <a:gd name="connsiteY3" fmla="*/ 447 h 319107"/>
              <a:gd name="connsiteX4" fmla="*/ 0 w 2430603"/>
              <a:gd name="connsiteY4" fmla="*/ 17225 h 319107"/>
              <a:gd name="connsiteX0" fmla="*/ 2425565 w 2452523"/>
              <a:gd name="connsiteY0" fmla="*/ 325267 h 325448"/>
              <a:gd name="connsiteX1" fmla="*/ 2291810 w 2452523"/>
              <a:gd name="connsiteY1" fmla="*/ 174218 h 325448"/>
              <a:gd name="connsiteX2" fmla="*/ 1805006 w 2452523"/>
              <a:gd name="connsiteY2" fmla="*/ 56878 h 325448"/>
              <a:gd name="connsiteX3" fmla="*/ 977219 w 2452523"/>
              <a:gd name="connsiteY3" fmla="*/ 447 h 325448"/>
              <a:gd name="connsiteX4" fmla="*/ 0 w 2452523"/>
              <a:gd name="connsiteY4" fmla="*/ 17225 h 325448"/>
              <a:gd name="connsiteX0" fmla="*/ 2425565 w 2442177"/>
              <a:gd name="connsiteY0" fmla="*/ 325267 h 325267"/>
              <a:gd name="connsiteX1" fmla="*/ 2291810 w 2442177"/>
              <a:gd name="connsiteY1" fmla="*/ 174218 h 325267"/>
              <a:gd name="connsiteX2" fmla="*/ 1805006 w 2442177"/>
              <a:gd name="connsiteY2" fmla="*/ 56878 h 325267"/>
              <a:gd name="connsiteX3" fmla="*/ 977219 w 2442177"/>
              <a:gd name="connsiteY3" fmla="*/ 447 h 325267"/>
              <a:gd name="connsiteX4" fmla="*/ 0 w 2442177"/>
              <a:gd name="connsiteY4" fmla="*/ 17225 h 325267"/>
              <a:gd name="connsiteX0" fmla="*/ 2457315 w 2471229"/>
              <a:gd name="connsiteY0" fmla="*/ 318917 h 318917"/>
              <a:gd name="connsiteX1" fmla="*/ 2291810 w 2471229"/>
              <a:gd name="connsiteY1" fmla="*/ 174218 h 318917"/>
              <a:gd name="connsiteX2" fmla="*/ 1805006 w 2471229"/>
              <a:gd name="connsiteY2" fmla="*/ 56878 h 318917"/>
              <a:gd name="connsiteX3" fmla="*/ 977219 w 2471229"/>
              <a:gd name="connsiteY3" fmla="*/ 447 h 318917"/>
              <a:gd name="connsiteX4" fmla="*/ 0 w 2471229"/>
              <a:gd name="connsiteY4" fmla="*/ 17225 h 318917"/>
              <a:gd name="connsiteX0" fmla="*/ 2457315 w 2457315"/>
              <a:gd name="connsiteY0" fmla="*/ 318917 h 318917"/>
              <a:gd name="connsiteX1" fmla="*/ 2291810 w 2457315"/>
              <a:gd name="connsiteY1" fmla="*/ 174218 h 318917"/>
              <a:gd name="connsiteX2" fmla="*/ 1805006 w 2457315"/>
              <a:gd name="connsiteY2" fmla="*/ 56878 h 318917"/>
              <a:gd name="connsiteX3" fmla="*/ 977219 w 2457315"/>
              <a:gd name="connsiteY3" fmla="*/ 447 h 318917"/>
              <a:gd name="connsiteX4" fmla="*/ 0 w 2457315"/>
              <a:gd name="connsiteY4" fmla="*/ 17225 h 318917"/>
              <a:gd name="connsiteX0" fmla="*/ 2457315 w 2457315"/>
              <a:gd name="connsiteY0" fmla="*/ 318917 h 318917"/>
              <a:gd name="connsiteX1" fmla="*/ 2291810 w 2457315"/>
              <a:gd name="connsiteY1" fmla="*/ 174218 h 318917"/>
              <a:gd name="connsiteX2" fmla="*/ 1805006 w 2457315"/>
              <a:gd name="connsiteY2" fmla="*/ 56878 h 318917"/>
              <a:gd name="connsiteX3" fmla="*/ 977219 w 2457315"/>
              <a:gd name="connsiteY3" fmla="*/ 447 h 318917"/>
              <a:gd name="connsiteX4" fmla="*/ 0 w 2457315"/>
              <a:gd name="connsiteY4" fmla="*/ 17225 h 31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315" h="318917">
                <a:moveTo>
                  <a:pt x="2457315" y="318917"/>
                </a:moveTo>
                <a:cubicBezTo>
                  <a:pt x="2428211" y="286108"/>
                  <a:pt x="2400528" y="217891"/>
                  <a:pt x="2291810" y="174218"/>
                </a:cubicBezTo>
                <a:cubicBezTo>
                  <a:pt x="2183092" y="130545"/>
                  <a:pt x="2024104" y="85840"/>
                  <a:pt x="1805006" y="56878"/>
                </a:cubicBezTo>
                <a:cubicBezTo>
                  <a:pt x="1585908" y="27916"/>
                  <a:pt x="1239218" y="-4180"/>
                  <a:pt x="977219" y="447"/>
                </a:cubicBezTo>
                <a:cubicBezTo>
                  <a:pt x="800281" y="5075"/>
                  <a:pt x="58208" y="26750"/>
                  <a:pt x="0" y="17225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1034534"/>
            <a:ext cx="3048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Segoe Print" pitchFamily="2" charset="0"/>
              </a:rPr>
              <a:t>Smart Grids Pillar Page</a:t>
            </a:r>
            <a:endParaRPr lang="en-US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6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7" grpId="0"/>
      <p:bldP spid="18" grpId="0" animBg="1"/>
      <p:bldP spid="19" grpId="0" animBg="1"/>
      <p:bldP spid="23" grpId="0" animBg="1"/>
      <p:bldP spid="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Research\Funded Research\Asia Energy Repository\Dan Schecter\KSP 2.0 SG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3840480" cy="706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03520" y="0"/>
            <a:ext cx="3840480" cy="83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159" y="4720528"/>
            <a:ext cx="17132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Full project listing for each sub-task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556259" y="4153260"/>
            <a:ext cx="685800" cy="772448"/>
          </a:xfrm>
          <a:prstGeom prst="arc">
            <a:avLst>
              <a:gd name="adj1" fmla="val 5490229"/>
              <a:gd name="adj2" fmla="val 1091228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533400" y="4464472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09800"/>
            <a:ext cx="1684020" cy="553998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‘Sort by’ allows filtering by tag, economy and date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1523365" y="1592625"/>
            <a:ext cx="685800" cy="772448"/>
          </a:xfrm>
          <a:prstGeom prst="arc">
            <a:avLst>
              <a:gd name="adj1" fmla="val 428548"/>
              <a:gd name="adj2" fmla="val 5659205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2186305" y="1971274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3429000"/>
            <a:ext cx="167639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Interview, events and publications specific to the sub-task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3769667" y="2667000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3783331" y="4853940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829050" y="2698750"/>
            <a:ext cx="311150" cy="755650"/>
          </a:xfrm>
          <a:custGeom>
            <a:avLst/>
            <a:gdLst>
              <a:gd name="connsiteX0" fmla="*/ 311150 w 311150"/>
              <a:gd name="connsiteY0" fmla="*/ 755650 h 755650"/>
              <a:gd name="connsiteX1" fmla="*/ 190500 w 311150"/>
              <a:gd name="connsiteY1" fmla="*/ 342900 h 755650"/>
              <a:gd name="connsiteX2" fmla="*/ 0 w 311150"/>
              <a:gd name="connsiteY2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" h="755650">
                <a:moveTo>
                  <a:pt x="311150" y="755650"/>
                </a:moveTo>
                <a:cubicBezTo>
                  <a:pt x="276754" y="612246"/>
                  <a:pt x="242358" y="468842"/>
                  <a:pt x="190500" y="342900"/>
                </a:cubicBezTo>
                <a:cubicBezTo>
                  <a:pt x="138642" y="216958"/>
                  <a:pt x="117475" y="35983"/>
                  <a:pt x="0" y="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816350" y="3930650"/>
            <a:ext cx="381000" cy="946150"/>
          </a:xfrm>
          <a:custGeom>
            <a:avLst/>
            <a:gdLst>
              <a:gd name="connsiteX0" fmla="*/ 381000 w 381000"/>
              <a:gd name="connsiteY0" fmla="*/ 0 h 946150"/>
              <a:gd name="connsiteX1" fmla="*/ 285750 w 381000"/>
              <a:gd name="connsiteY1" fmla="*/ 546100 h 946150"/>
              <a:gd name="connsiteX2" fmla="*/ 0 w 381000"/>
              <a:gd name="connsiteY2" fmla="*/ 94615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946150">
                <a:moveTo>
                  <a:pt x="381000" y="0"/>
                </a:moveTo>
                <a:cubicBezTo>
                  <a:pt x="365125" y="194204"/>
                  <a:pt x="349250" y="388408"/>
                  <a:pt x="285750" y="546100"/>
                </a:cubicBezTo>
                <a:cubicBezTo>
                  <a:pt x="222250" y="703792"/>
                  <a:pt x="111125" y="824971"/>
                  <a:pt x="0" y="94615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76600" y="1034534"/>
            <a:ext cx="2895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Segoe Print" pitchFamily="2" charset="0"/>
              </a:rPr>
              <a:t>SG-1 Sub-Task Page</a:t>
            </a:r>
            <a:endParaRPr lang="en-US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857375" y="733425"/>
            <a:ext cx="1536700" cy="279400"/>
          </a:xfrm>
          <a:custGeom>
            <a:avLst/>
            <a:gdLst>
              <a:gd name="connsiteX0" fmla="*/ 1428750 w 1428750"/>
              <a:gd name="connsiteY0" fmla="*/ 476250 h 476250"/>
              <a:gd name="connsiteX1" fmla="*/ 695325 w 1428750"/>
              <a:gd name="connsiteY1" fmla="*/ 438150 h 476250"/>
              <a:gd name="connsiteX2" fmla="*/ 409575 w 1428750"/>
              <a:gd name="connsiteY2" fmla="*/ 104775 h 476250"/>
              <a:gd name="connsiteX3" fmla="*/ 0 w 1428750"/>
              <a:gd name="connsiteY3" fmla="*/ 0 h 476250"/>
              <a:gd name="connsiteX0" fmla="*/ 1428750 w 1428750"/>
              <a:gd name="connsiteY0" fmla="*/ 476250 h 476250"/>
              <a:gd name="connsiteX1" fmla="*/ 981075 w 1428750"/>
              <a:gd name="connsiteY1" fmla="*/ 63500 h 476250"/>
              <a:gd name="connsiteX2" fmla="*/ 409575 w 1428750"/>
              <a:gd name="connsiteY2" fmla="*/ 104775 h 476250"/>
              <a:gd name="connsiteX3" fmla="*/ 0 w 1428750"/>
              <a:gd name="connsiteY3" fmla="*/ 0 h 476250"/>
              <a:gd name="connsiteX0" fmla="*/ 1428750 w 1428750"/>
              <a:gd name="connsiteY0" fmla="*/ 492718 h 492718"/>
              <a:gd name="connsiteX1" fmla="*/ 981075 w 1428750"/>
              <a:gd name="connsiteY1" fmla="*/ 79968 h 492718"/>
              <a:gd name="connsiteX2" fmla="*/ 403225 w 1428750"/>
              <a:gd name="connsiteY2" fmla="*/ 32343 h 492718"/>
              <a:gd name="connsiteX3" fmla="*/ 0 w 1428750"/>
              <a:gd name="connsiteY3" fmla="*/ 16468 h 492718"/>
              <a:gd name="connsiteX0" fmla="*/ 1428750 w 1428750"/>
              <a:gd name="connsiteY0" fmla="*/ 476250 h 476250"/>
              <a:gd name="connsiteX1" fmla="*/ 981075 w 1428750"/>
              <a:gd name="connsiteY1" fmla="*/ 63500 h 476250"/>
              <a:gd name="connsiteX2" fmla="*/ 403225 w 1428750"/>
              <a:gd name="connsiteY2" fmla="*/ 53975 h 476250"/>
              <a:gd name="connsiteX3" fmla="*/ 0 w 1428750"/>
              <a:gd name="connsiteY3" fmla="*/ 0 h 476250"/>
              <a:gd name="connsiteX0" fmla="*/ 1428750 w 1428750"/>
              <a:gd name="connsiteY0" fmla="*/ 476250 h 476250"/>
              <a:gd name="connsiteX1" fmla="*/ 981075 w 1428750"/>
              <a:gd name="connsiteY1" fmla="*/ 63500 h 476250"/>
              <a:gd name="connsiteX2" fmla="*/ 403225 w 1428750"/>
              <a:gd name="connsiteY2" fmla="*/ 53975 h 476250"/>
              <a:gd name="connsiteX3" fmla="*/ 0 w 1428750"/>
              <a:gd name="connsiteY3" fmla="*/ 0 h 476250"/>
              <a:gd name="connsiteX0" fmla="*/ 1428750 w 1428750"/>
              <a:gd name="connsiteY0" fmla="*/ 476250 h 476250"/>
              <a:gd name="connsiteX1" fmla="*/ 981075 w 1428750"/>
              <a:gd name="connsiteY1" fmla="*/ 63500 h 476250"/>
              <a:gd name="connsiteX2" fmla="*/ 403225 w 1428750"/>
              <a:gd name="connsiteY2" fmla="*/ 53975 h 476250"/>
              <a:gd name="connsiteX3" fmla="*/ 0 w 1428750"/>
              <a:gd name="connsiteY3" fmla="*/ 0 h 476250"/>
              <a:gd name="connsiteX0" fmla="*/ 1428750 w 1428750"/>
              <a:gd name="connsiteY0" fmla="*/ 476250 h 476250"/>
              <a:gd name="connsiteX1" fmla="*/ 981075 w 1428750"/>
              <a:gd name="connsiteY1" fmla="*/ 63500 h 476250"/>
              <a:gd name="connsiteX2" fmla="*/ 403225 w 1428750"/>
              <a:gd name="connsiteY2" fmla="*/ 53975 h 476250"/>
              <a:gd name="connsiteX3" fmla="*/ 0 w 1428750"/>
              <a:gd name="connsiteY3" fmla="*/ 0 h 476250"/>
              <a:gd name="connsiteX0" fmla="*/ 1428750 w 1428750"/>
              <a:gd name="connsiteY0" fmla="*/ 476250 h 476250"/>
              <a:gd name="connsiteX1" fmla="*/ 981075 w 1428750"/>
              <a:gd name="connsiteY1" fmla="*/ 63500 h 476250"/>
              <a:gd name="connsiteX2" fmla="*/ 403225 w 1428750"/>
              <a:gd name="connsiteY2" fmla="*/ 53975 h 476250"/>
              <a:gd name="connsiteX3" fmla="*/ 0 w 1428750"/>
              <a:gd name="connsiteY3" fmla="*/ 0 h 476250"/>
              <a:gd name="connsiteX0" fmla="*/ 1428750 w 1428750"/>
              <a:gd name="connsiteY0" fmla="*/ 476250 h 476250"/>
              <a:gd name="connsiteX1" fmla="*/ 981075 w 1428750"/>
              <a:gd name="connsiteY1" fmla="*/ 63500 h 476250"/>
              <a:gd name="connsiteX2" fmla="*/ 403225 w 1428750"/>
              <a:gd name="connsiteY2" fmla="*/ 28575 h 476250"/>
              <a:gd name="connsiteX3" fmla="*/ 0 w 1428750"/>
              <a:gd name="connsiteY3" fmla="*/ 0 h 476250"/>
              <a:gd name="connsiteX0" fmla="*/ 1536700 w 1536700"/>
              <a:gd name="connsiteY0" fmla="*/ 279400 h 279400"/>
              <a:gd name="connsiteX1" fmla="*/ 981075 w 1536700"/>
              <a:gd name="connsiteY1" fmla="*/ 63500 h 279400"/>
              <a:gd name="connsiteX2" fmla="*/ 403225 w 1536700"/>
              <a:gd name="connsiteY2" fmla="*/ 28575 h 279400"/>
              <a:gd name="connsiteX3" fmla="*/ 0 w 1536700"/>
              <a:gd name="connsiteY3" fmla="*/ 0 h 279400"/>
              <a:gd name="connsiteX0" fmla="*/ 1536700 w 1536700"/>
              <a:gd name="connsiteY0" fmla="*/ 279400 h 279400"/>
              <a:gd name="connsiteX1" fmla="*/ 981075 w 1536700"/>
              <a:gd name="connsiteY1" fmla="*/ 63500 h 279400"/>
              <a:gd name="connsiteX2" fmla="*/ 403225 w 1536700"/>
              <a:gd name="connsiteY2" fmla="*/ 28575 h 279400"/>
              <a:gd name="connsiteX3" fmla="*/ 0 w 1536700"/>
              <a:gd name="connsiteY3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6700" h="279400">
                <a:moveTo>
                  <a:pt x="1536700" y="279400"/>
                </a:moveTo>
                <a:cubicBezTo>
                  <a:pt x="1431925" y="146050"/>
                  <a:pt x="1225550" y="76200"/>
                  <a:pt x="981075" y="63500"/>
                </a:cubicBezTo>
                <a:cubicBezTo>
                  <a:pt x="798512" y="20637"/>
                  <a:pt x="563562" y="38100"/>
                  <a:pt x="403225" y="28575"/>
                </a:cubicBezTo>
                <a:cubicBezTo>
                  <a:pt x="255588" y="12700"/>
                  <a:pt x="100012" y="19050"/>
                  <a:pt x="0" y="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820546" y="707387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0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3" grpId="0" animBg="1"/>
      <p:bldP spid="14" grpId="0" animBg="1"/>
      <p:bldP spid="15" grpId="0"/>
      <p:bldP spid="17" grpId="0" animBg="1"/>
      <p:bldP spid="19" grpId="0" animBg="1"/>
      <p:bldP spid="4" grpId="0" animBg="1"/>
      <p:bldP spid="20" grpId="0" animBg="1"/>
      <p:bldP spid="23" grpId="0" animBg="1"/>
      <p:bldP spid="21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03520" y="0"/>
            <a:ext cx="3840480" cy="812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S:\Research\Funded Research\Asia Energy Repository\Dan Schecter\KSP 2.0 SG-1 Projec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525" y="8089"/>
            <a:ext cx="3840480" cy="7073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0" y="762000"/>
            <a:ext cx="94996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Social networking links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8" name="Arc 7"/>
          <p:cNvSpPr/>
          <p:nvPr/>
        </p:nvSpPr>
        <p:spPr>
          <a:xfrm>
            <a:off x="3246275" y="1723389"/>
            <a:ext cx="1008057" cy="882651"/>
          </a:xfrm>
          <a:prstGeom prst="arc">
            <a:avLst>
              <a:gd name="adj1" fmla="val 16726681"/>
              <a:gd name="adj2" fmla="val 2061905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762043" y="1700529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flipV="1">
            <a:off x="3200400" y="761999"/>
            <a:ext cx="1143000" cy="461961"/>
          </a:xfrm>
          <a:prstGeom prst="arc">
            <a:avLst>
              <a:gd name="adj1" fmla="val 16726681"/>
              <a:gd name="adj2" fmla="val 2076741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3756970" y="1201101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6706" y="1968560"/>
            <a:ext cx="109855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Concise project data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3067363" y="2861831"/>
            <a:ext cx="1217294" cy="772448"/>
          </a:xfrm>
          <a:prstGeom prst="arc">
            <a:avLst>
              <a:gd name="adj1" fmla="val 16726681"/>
              <a:gd name="adj2" fmla="val 1949968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3691559" y="2834178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2412" y="2847945"/>
            <a:ext cx="109855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Segoe Print" pitchFamily="2" charset="0"/>
              </a:rPr>
              <a:t>Related projects links</a:t>
            </a:r>
            <a:endParaRPr lang="en-US" sz="1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1034534"/>
            <a:ext cx="2895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Segoe Print" pitchFamily="2" charset="0"/>
              </a:rPr>
              <a:t>Example Project Page</a:t>
            </a:r>
            <a:endParaRPr lang="en-US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761067" y="1174044"/>
            <a:ext cx="1478844" cy="70185"/>
          </a:xfrm>
          <a:custGeom>
            <a:avLst/>
            <a:gdLst>
              <a:gd name="connsiteX0" fmla="*/ 1478844 w 1478844"/>
              <a:gd name="connsiteY0" fmla="*/ 0 h 70185"/>
              <a:gd name="connsiteX1" fmla="*/ 620889 w 1478844"/>
              <a:gd name="connsiteY1" fmla="*/ 67734 h 70185"/>
              <a:gd name="connsiteX2" fmla="*/ 0 w 1478844"/>
              <a:gd name="connsiteY2" fmla="*/ 56445 h 7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844" h="70185">
                <a:moveTo>
                  <a:pt x="1478844" y="0"/>
                </a:moveTo>
                <a:cubicBezTo>
                  <a:pt x="1173103" y="29163"/>
                  <a:pt x="867363" y="58327"/>
                  <a:pt x="620889" y="67734"/>
                </a:cubicBezTo>
                <a:cubicBezTo>
                  <a:pt x="374415" y="77141"/>
                  <a:pt x="107244" y="56445"/>
                  <a:pt x="0" y="56445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715348" y="1209038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9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5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Research\Funded Research\Asia Energy Repository\Dan Schecter\KSP 2.0 Ho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5" t="4365" r="4499" b="3000"/>
          <a:stretch/>
        </p:blipFill>
        <p:spPr bwMode="auto">
          <a:xfrm>
            <a:off x="0" y="0"/>
            <a:ext cx="9143999" cy="148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27925" y="2469297"/>
            <a:ext cx="838201" cy="276999"/>
          </a:xfrm>
          <a:prstGeom prst="rect">
            <a:avLst/>
          </a:prstGeom>
          <a:noFill/>
          <a:scene3d>
            <a:camera prst="orthographicFront">
              <a:rot lat="0" lon="0" rev="3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Segoe Print" pitchFamily="2" charset="0"/>
              </a:rPr>
              <a:t>new</a:t>
            </a:r>
            <a:endParaRPr lang="en-US" sz="1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15050" y="2733655"/>
            <a:ext cx="1447800" cy="28595"/>
          </a:xfrm>
          <a:custGeom>
            <a:avLst/>
            <a:gdLst>
              <a:gd name="connsiteX0" fmla="*/ 0 w 1409700"/>
              <a:gd name="connsiteY0" fmla="*/ 28864 h 28864"/>
              <a:gd name="connsiteX1" fmla="*/ 695325 w 1409700"/>
              <a:gd name="connsiteY1" fmla="*/ 289 h 28864"/>
              <a:gd name="connsiteX2" fmla="*/ 1409700 w 1409700"/>
              <a:gd name="connsiteY2" fmla="*/ 19339 h 28864"/>
              <a:gd name="connsiteX0" fmla="*/ 0 w 1447800"/>
              <a:gd name="connsiteY0" fmla="*/ 28595 h 28595"/>
              <a:gd name="connsiteX1" fmla="*/ 695325 w 1447800"/>
              <a:gd name="connsiteY1" fmla="*/ 20 h 28595"/>
              <a:gd name="connsiteX2" fmla="*/ 1447800 w 1447800"/>
              <a:gd name="connsiteY2" fmla="*/ 25420 h 2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8595">
                <a:moveTo>
                  <a:pt x="0" y="28595"/>
                </a:moveTo>
                <a:cubicBezTo>
                  <a:pt x="230187" y="15101"/>
                  <a:pt x="454025" y="549"/>
                  <a:pt x="695325" y="20"/>
                </a:cubicBezTo>
                <a:cubicBezTo>
                  <a:pt x="936625" y="-509"/>
                  <a:pt x="1298575" y="9545"/>
                  <a:pt x="1447800" y="2542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089650" y="2964325"/>
            <a:ext cx="1822450" cy="45575"/>
          </a:xfrm>
          <a:custGeom>
            <a:avLst/>
            <a:gdLst>
              <a:gd name="connsiteX0" fmla="*/ 0 w 1822450"/>
              <a:gd name="connsiteY0" fmla="*/ 13825 h 45575"/>
              <a:gd name="connsiteX1" fmla="*/ 285750 w 1822450"/>
              <a:gd name="connsiteY1" fmla="*/ 1125 h 45575"/>
              <a:gd name="connsiteX2" fmla="*/ 577850 w 1822450"/>
              <a:gd name="connsiteY2" fmla="*/ 39225 h 45575"/>
              <a:gd name="connsiteX3" fmla="*/ 920750 w 1822450"/>
              <a:gd name="connsiteY3" fmla="*/ 7475 h 45575"/>
              <a:gd name="connsiteX4" fmla="*/ 1270000 w 1822450"/>
              <a:gd name="connsiteY4" fmla="*/ 39225 h 45575"/>
              <a:gd name="connsiteX5" fmla="*/ 1593850 w 1822450"/>
              <a:gd name="connsiteY5" fmla="*/ 1125 h 45575"/>
              <a:gd name="connsiteX6" fmla="*/ 1822450 w 1822450"/>
              <a:gd name="connsiteY6" fmla="*/ 45575 h 4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450" h="45575">
                <a:moveTo>
                  <a:pt x="0" y="13825"/>
                </a:moveTo>
                <a:cubicBezTo>
                  <a:pt x="94721" y="5358"/>
                  <a:pt x="189442" y="-3108"/>
                  <a:pt x="285750" y="1125"/>
                </a:cubicBezTo>
                <a:cubicBezTo>
                  <a:pt x="382058" y="5358"/>
                  <a:pt x="472017" y="38167"/>
                  <a:pt x="577850" y="39225"/>
                </a:cubicBezTo>
                <a:cubicBezTo>
                  <a:pt x="683683" y="40283"/>
                  <a:pt x="805392" y="7475"/>
                  <a:pt x="920750" y="7475"/>
                </a:cubicBezTo>
                <a:cubicBezTo>
                  <a:pt x="1036108" y="7475"/>
                  <a:pt x="1157817" y="40283"/>
                  <a:pt x="1270000" y="39225"/>
                </a:cubicBezTo>
                <a:cubicBezTo>
                  <a:pt x="1382183" y="38167"/>
                  <a:pt x="1501775" y="67"/>
                  <a:pt x="1593850" y="1125"/>
                </a:cubicBezTo>
                <a:cubicBezTo>
                  <a:pt x="1685925" y="2183"/>
                  <a:pt x="1813983" y="33933"/>
                  <a:pt x="1822450" y="45575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7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209800"/>
            <a:ext cx="6324600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Segoe Print" pitchFamily="2" charset="0"/>
              </a:rPr>
              <a:t>Contact Us:</a:t>
            </a:r>
          </a:p>
          <a:p>
            <a:endParaRPr lang="en-US" sz="2000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en-US" sz="2000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Segoe Print" pitchFamily="2" charset="0"/>
              </a:rPr>
              <a:t>Dr. Eugenie Birch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Segoe Print" pitchFamily="2" charset="0"/>
              </a:rPr>
              <a:t>Co-Director, Penn Institute for Urban Research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Segoe Print" pitchFamily="2" charset="0"/>
                <a:hlinkClick r:id="rId2"/>
              </a:rPr>
              <a:t>elbirch@upenn.edu</a:t>
            </a:r>
            <a:endParaRPr lang="en-US" sz="2000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en-US" sz="2000" dirty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Segoe Print" pitchFamily="2" charset="0"/>
              </a:rPr>
              <a:t>Alon Abramson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Segoe Print" pitchFamily="2" charset="0"/>
              </a:rPr>
              <a:t>Project Manager, Penn IUR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Segoe Print" pitchFamily="2" charset="0"/>
                <a:hlinkClick r:id="rId3"/>
              </a:rPr>
              <a:t>alonabra@upenn.edu</a:t>
            </a:r>
            <a:endParaRPr lang="en-US" sz="2000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en-US" sz="2000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Segoe Print" pitchFamily="2" charset="0"/>
              </a:rPr>
              <a:t>Website: </a:t>
            </a:r>
            <a:r>
              <a:rPr lang="en-US" sz="2000" dirty="0" smtClean="0">
                <a:solidFill>
                  <a:srgbClr val="C00000"/>
                </a:solidFill>
                <a:latin typeface="Segoe Print" pitchFamily="2" charset="0"/>
                <a:hlinkClick r:id="rId4"/>
              </a:rPr>
              <a:t>http://esci-ksp.org</a:t>
            </a:r>
            <a:endParaRPr lang="en-US" sz="2000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en-US" sz="2000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en-US" sz="2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1905000" y="2362200"/>
            <a:ext cx="2057400" cy="838200"/>
          </a:xfrm>
          <a:prstGeom prst="arc">
            <a:avLst>
              <a:gd name="adj1" fmla="val 16417247"/>
              <a:gd name="adj2" fmla="val 2134967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3930649" y="2708683"/>
            <a:ext cx="45719" cy="45719"/>
          </a:xfrm>
          <a:prstGeom prst="triangle">
            <a:avLst/>
          </a:prstGeom>
          <a:noFill/>
          <a:ln w="9525">
            <a:solidFill>
              <a:srgbClr val="C00000"/>
            </a:solidFill>
          </a:ln>
          <a:scene3d>
            <a:camera prst="orthographicFront">
              <a:rot lat="0" lon="0" rev="12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4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222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Energy Smart Communities Initiative</vt:lpstr>
      <vt:lpstr>Slide 2</vt:lpstr>
      <vt:lpstr>Slide 3</vt:lpstr>
      <vt:lpstr>Slide 4</vt:lpstr>
      <vt:lpstr>Slide 5</vt:lpstr>
      <vt:lpstr>Slide 6</vt:lpstr>
      <vt:lpstr>Slide 7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Alon Abramson</dc:creator>
  <cp:lastModifiedBy>srguess</cp:lastModifiedBy>
  <cp:revision>38</cp:revision>
  <dcterms:created xsi:type="dcterms:W3CDTF">2012-01-19T17:01:31Z</dcterms:created>
  <dcterms:modified xsi:type="dcterms:W3CDTF">2012-01-25T13:42:04Z</dcterms:modified>
</cp:coreProperties>
</file>