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57" r:id="rId4"/>
    <p:sldId id="259" r:id="rId5"/>
    <p:sldId id="260" r:id="rId6"/>
    <p:sldId id="261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B6D56-A412-470E-96F2-6EC0938153AF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6783C-204F-4B80-8A3E-7C74ACDC2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6783C-204F-4B80-8A3E-7C74ACDC272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6783C-204F-4B80-8A3E-7C74ACDC272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6783C-204F-4B80-8A3E-7C74ACDC272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6783C-204F-4B80-8A3E-7C74ACDC272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6783C-204F-4B80-8A3E-7C74ACDC27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6783C-204F-4B80-8A3E-7C74ACDC272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6783C-204F-4B80-8A3E-7C74ACDC272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6783C-204F-4B80-8A3E-7C74ACDC272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6783C-204F-4B80-8A3E-7C74ACDC272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52B7-E677-4FA0-9EF2-DB75F21345C5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7EEB-3A18-460A-9DD1-F1F4088681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52B7-E677-4FA0-9EF2-DB75F21345C5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7EEB-3A18-460A-9DD1-F1F4088681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52B7-E677-4FA0-9EF2-DB75F21345C5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7EEB-3A18-460A-9DD1-F1F4088681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52B7-E677-4FA0-9EF2-DB75F21345C5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7EEB-3A18-460A-9DD1-F1F4088681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52B7-E677-4FA0-9EF2-DB75F21345C5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7EEB-3A18-460A-9DD1-F1F4088681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52B7-E677-4FA0-9EF2-DB75F21345C5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7EEB-3A18-460A-9DD1-F1F4088681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52B7-E677-4FA0-9EF2-DB75F21345C5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7EEB-3A18-460A-9DD1-F1F4088681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52B7-E677-4FA0-9EF2-DB75F21345C5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7EEB-3A18-460A-9DD1-F1F4088681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52B7-E677-4FA0-9EF2-DB75F21345C5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7EEB-3A18-460A-9DD1-F1F4088681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52B7-E677-4FA0-9EF2-DB75F21345C5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7EEB-3A18-460A-9DD1-F1F4088681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52B7-E677-4FA0-9EF2-DB75F21345C5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7EEB-3A18-460A-9DD1-F1F4088681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652B7-E677-4FA0-9EF2-DB75F21345C5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47EEB-3A18-460A-9DD1-F1F4088681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APEC-ISGAN Smart Grid Test Bed Networks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26, 2012</a:t>
            </a:r>
          </a:p>
          <a:p>
            <a:r>
              <a:rPr lang="en-US" dirty="0" smtClean="0"/>
              <a:t>Loews L’Enfant Plaza</a:t>
            </a:r>
          </a:p>
          <a:p>
            <a:r>
              <a:rPr lang="en-US" dirty="0" smtClean="0"/>
              <a:t>Washington, DC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Proposition</a:t>
            </a:r>
          </a:p>
          <a:p>
            <a:r>
              <a:rPr lang="en-US" dirty="0" smtClean="0"/>
              <a:t>Energy Efficiency (Including Buildings)</a:t>
            </a:r>
          </a:p>
          <a:p>
            <a:r>
              <a:rPr lang="en-US" dirty="0" smtClean="0"/>
              <a:t>Renewable and Distributed Energy</a:t>
            </a:r>
          </a:p>
          <a:p>
            <a:r>
              <a:rPr lang="en-US" dirty="0" smtClean="0"/>
              <a:t>Grid Management</a:t>
            </a:r>
          </a:p>
          <a:p>
            <a:r>
              <a:rPr lang="en-US" dirty="0" smtClean="0"/>
              <a:t>Consumer Service and Choice</a:t>
            </a:r>
          </a:p>
          <a:p>
            <a:r>
              <a:rPr lang="en-US" dirty="0" smtClean="0"/>
              <a:t>Electric and Hybrid Vehicles</a:t>
            </a:r>
          </a:p>
          <a:p>
            <a:r>
              <a:rPr lang="en-US" dirty="0" smtClean="0"/>
              <a:t>Comprehensive Real-World Test Beds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Proposition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219200"/>
          <a:ext cx="8382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4712"/>
                <a:gridCol w="2337288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Participants/Source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Common Methods and Cases Across Geographies, reduce duplicative testing, improve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comparability,</a:t>
                      </a:r>
                      <a:r>
                        <a:rPr lang="en-US" baseline="0" dirty="0" smtClean="0"/>
                        <a:t> flexibility of tests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DOE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R&amp;D for Test Programs, identifyi</a:t>
                      </a:r>
                      <a:r>
                        <a:rPr lang="en-US" baseline="0" dirty="0" smtClean="0"/>
                        <a:t>ng weaknesses in test programs and procedures, developing test solutions to new problems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NIST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Test Practices, to improve</a:t>
                      </a:r>
                      <a:r>
                        <a:rPr lang="en-US" baseline="0" dirty="0" smtClean="0"/>
                        <a:t> comparability, standardization, quality assurance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NIST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Neutral Facility</a:t>
                      </a:r>
                      <a:r>
                        <a:rPr lang="en-US" baseline="0" dirty="0" smtClean="0"/>
                        <a:t> Services, that reduce duplication, inconsistency, reduce perception of bias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NIST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Efficiency (incl. Buildings)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219200"/>
          <a:ext cx="8382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4712"/>
                <a:gridCol w="2337288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Participants/Source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Demand response,</a:t>
                      </a:r>
                      <a:r>
                        <a:rPr lang="en-US" baseline="0" dirty="0" smtClean="0"/>
                        <a:t> HEMS, BEMS, Community EMS, integration across wide areas, broad AMI penetration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A/C</a:t>
                      </a:r>
                      <a:r>
                        <a:rPr lang="en-US" baseline="0" dirty="0" smtClean="0"/>
                        <a:t> appliance standards, water heating, work on PV and EV integration, broad AMI penetration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Low energy buildings</a:t>
                      </a:r>
                      <a:r>
                        <a:rPr lang="en-US" baseline="0" dirty="0" smtClean="0"/>
                        <a:t> networks, combination with EE measures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DERLab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Controllable</a:t>
                      </a:r>
                      <a:r>
                        <a:rPr lang="en-US" baseline="0" dirty="0" smtClean="0"/>
                        <a:t> Loads and Integration of energy systems and technologies, thermal test facilities, MAXLAB, whole home efficiency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 SNL,</a:t>
                      </a:r>
                      <a:r>
                        <a:rPr lang="en-US" baseline="0" dirty="0" smtClean="0"/>
                        <a:t> NREL, ORNL, PNNL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and Distributed Energy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219200"/>
          <a:ext cx="8382000" cy="496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4712"/>
                <a:gridCol w="2337288"/>
              </a:tblGrid>
              <a:tr h="4572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Participants/Source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PV research,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power systems services,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aseline="0" dirty="0" err="1" smtClean="0"/>
                        <a:t>microgrids</a:t>
                      </a:r>
                      <a:r>
                        <a:rPr lang="en-US" sz="1600" baseline="0" dirty="0" smtClean="0"/>
                        <a:t>,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virtual power plants,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SCADA,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ancillary services,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fault ride through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DERLab</a:t>
                      </a:r>
                      <a:endParaRPr lang="en-US" sz="1600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Stationary</a:t>
                      </a:r>
                      <a:r>
                        <a:rPr lang="en-US" sz="1600" baseline="0" dirty="0" smtClean="0"/>
                        <a:t> and mobile storage integration combined with renewable energy integration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Japan</a:t>
                      </a:r>
                      <a:endParaRPr lang="en-US" sz="1600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Energy systems integration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US-NREL, US-SNL,</a:t>
                      </a:r>
                      <a:r>
                        <a:rPr lang="en-US" sz="1600" baseline="0" dirty="0" smtClean="0"/>
                        <a:t> US-BNL, ORNL</a:t>
                      </a:r>
                      <a:endParaRPr lang="en-US" sz="1600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Management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1219200"/>
          <a:ext cx="8382000" cy="557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4712"/>
                <a:gridCol w="2337288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Participants/Source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Commercial End-Use</a:t>
                      </a:r>
                      <a:r>
                        <a:rPr lang="en-US" sz="1600" baseline="0" dirty="0" smtClean="0"/>
                        <a:t> Device Integration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NIST, Australia, Japan</a:t>
                      </a:r>
                      <a:endParaRPr lang="en-US" sz="1600" dirty="0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NIST</a:t>
                      </a:r>
                      <a:endParaRPr lang="en-US" sz="1600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Configuration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NIST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6004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Load</a:t>
                      </a:r>
                      <a:r>
                        <a:rPr lang="en-US" sz="1600" baseline="0" dirty="0" smtClean="0"/>
                        <a:t> control and pricing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NIST</a:t>
                      </a:r>
                      <a:endParaRPr lang="en-US" sz="1600" dirty="0"/>
                    </a:p>
                  </a:txBody>
                  <a:tcPr/>
                </a:tc>
              </a:tr>
              <a:tr h="3638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Communication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DERLab</a:t>
                      </a:r>
                      <a:r>
                        <a:rPr lang="en-US" sz="1600" dirty="0" smtClean="0"/>
                        <a:t>, NIST</a:t>
                      </a:r>
                      <a:endParaRPr lang="en-US" sz="1600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AMI, management, controls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DERLab</a:t>
                      </a:r>
                      <a:r>
                        <a:rPr lang="en-US" sz="1600" dirty="0" smtClean="0"/>
                        <a:t>, Japan, Australia,</a:t>
                      </a:r>
                      <a:r>
                        <a:rPr lang="en-US" sz="1600" baseline="0" dirty="0" smtClean="0"/>
                        <a:t> Finland, Chinese Taipei, US-BNL, NREL, and SNL</a:t>
                      </a:r>
                      <a:endParaRPr lang="en-US" sz="1600" dirty="0"/>
                    </a:p>
                  </a:txBody>
                  <a:tcPr/>
                </a:tc>
              </a:tr>
              <a:tr h="4076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Cyber</a:t>
                      </a:r>
                      <a:r>
                        <a:rPr lang="en-US" sz="1600" baseline="0" dirty="0" smtClean="0"/>
                        <a:t> Security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DERLab</a:t>
                      </a:r>
                      <a:r>
                        <a:rPr lang="en-US" sz="1600" dirty="0" smtClean="0"/>
                        <a:t>, Finland,</a:t>
                      </a:r>
                      <a:r>
                        <a:rPr lang="en-US" sz="1600" baseline="0" dirty="0" smtClean="0"/>
                        <a:t> Sweden, US-ORNL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Energy storage</a:t>
                      </a:r>
                      <a:r>
                        <a:rPr lang="en-US" sz="1600" baseline="0" dirty="0" smtClean="0"/>
                        <a:t> (non-EV)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Finland,</a:t>
                      </a:r>
                      <a:r>
                        <a:rPr lang="en-US" sz="1600" baseline="0" dirty="0" smtClean="0"/>
                        <a:t> US-SNL, US-NREL, US-PNNL, US-BNL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Outage protection, SAIDI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Japan,</a:t>
                      </a:r>
                      <a:r>
                        <a:rPr lang="en-US" sz="1600" baseline="0" dirty="0" smtClean="0"/>
                        <a:t> Chinese Taipei</a:t>
                      </a:r>
                      <a:endParaRPr lang="en-US" sz="1600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 infrastructure</a:t>
                      </a:r>
                      <a:r>
                        <a:rPr lang="en-US" baseline="0" dirty="0" smtClean="0"/>
                        <a:t> optimization, </a:t>
                      </a:r>
                      <a:r>
                        <a:rPr lang="en-US" dirty="0" err="1" smtClean="0"/>
                        <a:t>Microgrids</a:t>
                      </a:r>
                      <a:r>
                        <a:rPr lang="en-US" dirty="0" smtClean="0"/>
                        <a:t>, Advanced Simulation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US-SNL,</a:t>
                      </a:r>
                      <a:r>
                        <a:rPr lang="en-US" baseline="0" dirty="0" smtClean="0"/>
                        <a:t> US-NREL, US-BNL, US-ORNL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Services and Choice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1219200"/>
          <a:ext cx="8382000" cy="4514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4712"/>
                <a:gridCol w="2337288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Participants/Source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Demand</a:t>
                      </a:r>
                      <a:r>
                        <a:rPr lang="en-US" baseline="0" dirty="0" smtClean="0"/>
                        <a:t> Response and Home 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Interactive Customers:  </a:t>
                      </a:r>
                      <a:r>
                        <a:rPr lang="en-US" dirty="0" err="1" smtClean="0"/>
                        <a:t>Behaviour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Finland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</a:t>
                      </a:r>
                      <a:r>
                        <a:rPr lang="en-US" baseline="0" dirty="0" smtClean="0"/>
                        <a:t> and Price Responsiveness, “</a:t>
                      </a:r>
                      <a:r>
                        <a:rPr lang="en-US" baseline="0" dirty="0" err="1" smtClean="0"/>
                        <a:t>transactive</a:t>
                      </a:r>
                      <a:r>
                        <a:rPr lang="en-US" baseline="0" dirty="0" smtClean="0"/>
                        <a:t> control”, dense urban 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US-PNNL, BNL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and Hybrid Vehicles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1219200"/>
          <a:ext cx="8382000" cy="519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4712"/>
                <a:gridCol w="2337288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Participants/Source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DERLab</a:t>
                      </a:r>
                      <a:r>
                        <a:rPr lang="en-US" dirty="0" smtClean="0"/>
                        <a:t>, integration</a:t>
                      </a:r>
                      <a:r>
                        <a:rPr lang="en-US" baseline="0" dirty="0" smtClean="0"/>
                        <a:t> and operation on grid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DERLab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Integration</a:t>
                      </a:r>
                      <a:r>
                        <a:rPr lang="en-US" baseline="0" dirty="0" smtClean="0"/>
                        <a:t> for electric storage, coordination with 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Vehicle</a:t>
                      </a:r>
                      <a:r>
                        <a:rPr lang="en-US" baseline="0" dirty="0" smtClean="0"/>
                        <a:t> test facilities, integration, recharging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US-NREL,</a:t>
                      </a:r>
                      <a:r>
                        <a:rPr lang="en-US" baseline="0" dirty="0" smtClean="0"/>
                        <a:t> ORNL, ANL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Comprehensive Real World Test Beds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1219200"/>
          <a:ext cx="8382000" cy="519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4712"/>
                <a:gridCol w="2337288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Participants/Source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Toyota City, Yokohama,</a:t>
                      </a:r>
                      <a:r>
                        <a:rPr lang="en-US" baseline="0" dirty="0" smtClean="0"/>
                        <a:t> Kyoto, Kitakyushu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Mesa</a:t>
                      </a:r>
                      <a:r>
                        <a:rPr lang="en-US" baseline="0" dirty="0" smtClean="0"/>
                        <a:t> del Sol, Olympic Peninsula and Pacific NW Demonstration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 –SNL, PNNL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Fish Port District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Finland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Olympia,</a:t>
                      </a:r>
                      <a:r>
                        <a:rPr lang="en-US" baseline="0" dirty="0" smtClean="0"/>
                        <a:t> Kangaroo Island , future remote sites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Royal Seaport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Sweden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dirty="0" smtClean="0"/>
                        <a:t>Chinese Taipei </a:t>
                      </a:r>
                      <a:r>
                        <a:rPr lang="en-US" dirty="0" err="1" smtClean="0"/>
                        <a:t>Peng-Hu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Chinese Taipei</a:t>
                      </a:r>
                      <a:endParaRPr lang="en-US" dirty="0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468</Words>
  <Application>Microsoft Office PowerPoint</Application>
  <PresentationFormat>On-screen Show (4:3)</PresentationFormat>
  <Paragraphs>114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APEC-ISGAN Smart Grid Test Bed Networks Workshop</vt:lpstr>
      <vt:lpstr>Outline</vt:lpstr>
      <vt:lpstr>Value Proposition</vt:lpstr>
      <vt:lpstr>Energy Efficiency (incl. Buildings)</vt:lpstr>
      <vt:lpstr>Renewable and Distributed Energy</vt:lpstr>
      <vt:lpstr>Grid Management</vt:lpstr>
      <vt:lpstr>Consumer Services and Choice</vt:lpstr>
      <vt:lpstr>Electric and Hybrid Vehicles</vt:lpstr>
      <vt:lpstr>Comprehensive Real World Test Beds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APEC-ISGAN Smart Grid Test Bed Networks Workshop</dc:title>
  <dc:creator>Kevin DeGroat</dc:creator>
  <cp:lastModifiedBy>srguess</cp:lastModifiedBy>
  <cp:revision>3</cp:revision>
  <dcterms:created xsi:type="dcterms:W3CDTF">2012-01-24T12:27:41Z</dcterms:created>
  <dcterms:modified xsi:type="dcterms:W3CDTF">2012-01-24T20:09:09Z</dcterms:modified>
</cp:coreProperties>
</file>