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6" r:id="rId3"/>
    <p:sldId id="257" r:id="rId4"/>
    <p:sldId id="259" r:id="rId5"/>
    <p:sldId id="260" r:id="rId6"/>
    <p:sldId id="261" r:id="rId7"/>
    <p:sldId id="264" r:id="rId8"/>
    <p:sldId id="265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9B6D56-A412-470E-96F2-6EC0938153AF}" type="datetimeFigureOut">
              <a:rPr lang="en-US" smtClean="0"/>
              <a:pPr/>
              <a:t>1/24/2012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26783C-204F-4B80-8A3E-7C74ACDC27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6783C-204F-4B80-8A3E-7C74ACDC272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6783C-204F-4B80-8A3E-7C74ACDC2727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6783C-204F-4B80-8A3E-7C74ACDC2727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6783C-204F-4B80-8A3E-7C74ACDC2727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6783C-204F-4B80-8A3E-7C74ACDC272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6783C-204F-4B80-8A3E-7C74ACDC2727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6783C-204F-4B80-8A3E-7C74ACDC2727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6783C-204F-4B80-8A3E-7C74ACDC2727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6783C-204F-4B80-8A3E-7C74ACDC2727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652B7-E677-4FA0-9EF2-DB75F21345C5}" type="datetimeFigureOut">
              <a:rPr lang="en-US" smtClean="0"/>
              <a:pPr/>
              <a:t>1/24/2012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47EEB-3A18-460A-9DD1-F1F4088681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652B7-E677-4FA0-9EF2-DB75F21345C5}" type="datetimeFigureOut">
              <a:rPr lang="en-US" smtClean="0"/>
              <a:pPr/>
              <a:t>1/24/2012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47EEB-3A18-460A-9DD1-F1F4088681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652B7-E677-4FA0-9EF2-DB75F21345C5}" type="datetimeFigureOut">
              <a:rPr lang="en-US" smtClean="0"/>
              <a:pPr/>
              <a:t>1/24/2012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47EEB-3A18-460A-9DD1-F1F4088681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652B7-E677-4FA0-9EF2-DB75F21345C5}" type="datetimeFigureOut">
              <a:rPr lang="en-US" smtClean="0"/>
              <a:pPr/>
              <a:t>1/24/2012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47EEB-3A18-460A-9DD1-F1F4088681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652B7-E677-4FA0-9EF2-DB75F21345C5}" type="datetimeFigureOut">
              <a:rPr lang="en-US" smtClean="0"/>
              <a:pPr/>
              <a:t>1/24/2012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47EEB-3A18-460A-9DD1-F1F4088681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652B7-E677-4FA0-9EF2-DB75F21345C5}" type="datetimeFigureOut">
              <a:rPr lang="en-US" smtClean="0"/>
              <a:pPr/>
              <a:t>1/24/2012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47EEB-3A18-460A-9DD1-F1F4088681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652B7-E677-4FA0-9EF2-DB75F21345C5}" type="datetimeFigureOut">
              <a:rPr lang="en-US" smtClean="0"/>
              <a:pPr/>
              <a:t>1/24/2012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47EEB-3A18-460A-9DD1-F1F4088681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652B7-E677-4FA0-9EF2-DB75F21345C5}" type="datetimeFigureOut">
              <a:rPr lang="en-US" smtClean="0"/>
              <a:pPr/>
              <a:t>1/24/2012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47EEB-3A18-460A-9DD1-F1F4088681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652B7-E677-4FA0-9EF2-DB75F21345C5}" type="datetimeFigureOut">
              <a:rPr lang="en-US" smtClean="0"/>
              <a:pPr/>
              <a:t>1/24/2012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47EEB-3A18-460A-9DD1-F1F4088681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652B7-E677-4FA0-9EF2-DB75F21345C5}" type="datetimeFigureOut">
              <a:rPr lang="en-US" smtClean="0"/>
              <a:pPr/>
              <a:t>1/24/2012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47EEB-3A18-460A-9DD1-F1F4088681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652B7-E677-4FA0-9EF2-DB75F21345C5}" type="datetimeFigureOut">
              <a:rPr lang="en-US" smtClean="0"/>
              <a:pPr/>
              <a:t>1/24/2012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47EEB-3A18-460A-9DD1-F1F4088681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652B7-E677-4FA0-9EF2-DB75F21345C5}" type="datetimeFigureOut">
              <a:rPr lang="en-US" smtClean="0"/>
              <a:pPr/>
              <a:t>1/24/2012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47EEB-3A18-460A-9DD1-F1F4088681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APEC-ISGAN Smart Grid Test Bed Networks Workshop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January 26, 2012</a:t>
            </a:r>
          </a:p>
          <a:p>
            <a:r>
              <a:rPr lang="en-US" dirty="0" smtClean="0"/>
              <a:t>Loews L’Enfant Plaza</a:t>
            </a:r>
          </a:p>
          <a:p>
            <a:r>
              <a:rPr lang="en-US" dirty="0" smtClean="0"/>
              <a:t>Washington, DC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Value Proposition</a:t>
            </a:r>
          </a:p>
          <a:p>
            <a:r>
              <a:rPr lang="en-US" dirty="0" smtClean="0"/>
              <a:t>Energy Efficiency (Including Buildings)</a:t>
            </a:r>
          </a:p>
          <a:p>
            <a:r>
              <a:rPr lang="en-US" dirty="0" smtClean="0"/>
              <a:t>Renewable and Distributed Energy</a:t>
            </a:r>
          </a:p>
          <a:p>
            <a:r>
              <a:rPr lang="en-US" dirty="0" smtClean="0"/>
              <a:t>Grid Management</a:t>
            </a:r>
          </a:p>
          <a:p>
            <a:r>
              <a:rPr lang="en-US" dirty="0" smtClean="0"/>
              <a:t>Consumer Service and Choice</a:t>
            </a:r>
          </a:p>
          <a:p>
            <a:r>
              <a:rPr lang="en-US" dirty="0" smtClean="0"/>
              <a:t>Electric and Hybrid Vehicles</a:t>
            </a:r>
          </a:p>
          <a:p>
            <a:r>
              <a:rPr lang="en-US" dirty="0" smtClean="0"/>
              <a:t>Comprehensive Real-World Test Beds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Proposition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" y="1219200"/>
          <a:ext cx="8382000" cy="5429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4712"/>
                <a:gridCol w="2337288"/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Content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Participants/Source</a:t>
                      </a:r>
                      <a:endParaRPr lang="en-US" dirty="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r>
                        <a:rPr lang="en-US" dirty="0" smtClean="0"/>
                        <a:t>Common Methods and Cases Across Geographies, reduce duplicative testing, improve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comparability,</a:t>
                      </a:r>
                      <a:r>
                        <a:rPr lang="en-US" baseline="0" dirty="0" smtClean="0"/>
                        <a:t> flexibility of tests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DOE</a:t>
                      </a:r>
                      <a:endParaRPr lang="en-US" dirty="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r>
                        <a:rPr lang="en-US" dirty="0" smtClean="0"/>
                        <a:t>R&amp;D for Test Programs, identifyi</a:t>
                      </a:r>
                      <a:r>
                        <a:rPr lang="en-US" baseline="0" dirty="0" smtClean="0"/>
                        <a:t>ng weaknesses in test programs and procedures, developing test solutions to new problems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NIST</a:t>
                      </a:r>
                      <a:endParaRPr lang="en-US" dirty="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 Test Practices, to improve</a:t>
                      </a:r>
                      <a:r>
                        <a:rPr lang="en-US" baseline="0" dirty="0" smtClean="0"/>
                        <a:t> comparability, standardization, quality assurance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NIST</a:t>
                      </a:r>
                      <a:endParaRPr lang="en-US" dirty="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r>
                        <a:rPr lang="en-US" dirty="0" smtClean="0"/>
                        <a:t>Neutral Facility</a:t>
                      </a:r>
                      <a:r>
                        <a:rPr lang="en-US" baseline="0" dirty="0" smtClean="0"/>
                        <a:t> Services, that reduce duplication, inconsistency, reduce perception of bias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NIST</a:t>
                      </a:r>
                      <a:endParaRPr lang="en-US" dirty="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Efficiency (incl. Buildings)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" y="1219200"/>
          <a:ext cx="8382000" cy="5429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4712"/>
                <a:gridCol w="2337288"/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Content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Participants/Source</a:t>
                      </a:r>
                      <a:endParaRPr lang="en-US" dirty="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r>
                        <a:rPr lang="en-US" dirty="0" smtClean="0"/>
                        <a:t>Demand response,</a:t>
                      </a:r>
                      <a:r>
                        <a:rPr lang="en-US" baseline="0" dirty="0" smtClean="0"/>
                        <a:t> HEMS, BEMS, Community EMS, integration across wide areas, broad AMI penetration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Japan</a:t>
                      </a:r>
                      <a:endParaRPr lang="en-US" dirty="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r>
                        <a:rPr lang="en-US" dirty="0" smtClean="0"/>
                        <a:t>A/C</a:t>
                      </a:r>
                      <a:r>
                        <a:rPr lang="en-US" baseline="0" dirty="0" smtClean="0"/>
                        <a:t> appliance standards, water heating, work on PV and EV integration, broad AMI penetration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Australia</a:t>
                      </a:r>
                      <a:endParaRPr lang="en-US" dirty="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r>
                        <a:rPr lang="en-US" dirty="0" smtClean="0"/>
                        <a:t>Low energy buildings</a:t>
                      </a:r>
                      <a:r>
                        <a:rPr lang="en-US" baseline="0" dirty="0" smtClean="0"/>
                        <a:t> networks, combination with EE measures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DERLab</a:t>
                      </a:r>
                      <a:endParaRPr lang="en-US" dirty="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r>
                        <a:rPr lang="en-US" dirty="0" smtClean="0"/>
                        <a:t>Controllable</a:t>
                      </a:r>
                      <a:r>
                        <a:rPr lang="en-US" baseline="0" dirty="0" smtClean="0"/>
                        <a:t> Loads and Integration of energy systems and technologies, thermal test facilities, MAXLAB, whole home efficiency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 SNL,</a:t>
                      </a:r>
                      <a:r>
                        <a:rPr lang="en-US" baseline="0" dirty="0" smtClean="0"/>
                        <a:t> NREL, ORNL, PNNL</a:t>
                      </a:r>
                      <a:endParaRPr lang="en-US" dirty="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Renewable and Distributed Energy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" y="1219200"/>
          <a:ext cx="8382000" cy="4960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4712"/>
                <a:gridCol w="2337288"/>
              </a:tblGrid>
              <a:tr h="45720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dirty="0" smtClean="0"/>
                        <a:t>Content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Participants/Source</a:t>
                      </a:r>
                      <a:endParaRPr lang="en-US" dirty="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600" dirty="0" smtClean="0"/>
                        <a:t>PV research,</a:t>
                      </a:r>
                      <a:r>
                        <a:rPr lang="en-US" sz="1600" baseline="0" dirty="0" smtClean="0"/>
                        <a:t> 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600" baseline="0" dirty="0" smtClean="0"/>
                        <a:t>power systems services, 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600" baseline="0" dirty="0" err="1" smtClean="0"/>
                        <a:t>microgrids</a:t>
                      </a:r>
                      <a:r>
                        <a:rPr lang="en-US" sz="1600" baseline="0" dirty="0" smtClean="0"/>
                        <a:t>, 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600" baseline="0" dirty="0" smtClean="0"/>
                        <a:t>virtual power plants, 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600" baseline="0" dirty="0" smtClean="0"/>
                        <a:t>SCADA, 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600" baseline="0" dirty="0" smtClean="0"/>
                        <a:t>ancillary services, 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600" baseline="0" dirty="0" smtClean="0"/>
                        <a:t>fault ride through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DERLab</a:t>
                      </a:r>
                      <a:endParaRPr lang="en-US" sz="1600" dirty="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Stationary</a:t>
                      </a:r>
                      <a:r>
                        <a:rPr lang="en-US" sz="1600" baseline="0" dirty="0" smtClean="0"/>
                        <a:t> and mobile storage integration combined with renewable energy integration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Japan</a:t>
                      </a:r>
                      <a:endParaRPr lang="en-US" sz="1600" dirty="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Energy systems integration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US-NREL, US-SNL,</a:t>
                      </a:r>
                      <a:r>
                        <a:rPr lang="en-US" sz="1600" baseline="0" dirty="0" smtClean="0"/>
                        <a:t> US-BNL, ORNL</a:t>
                      </a:r>
                      <a:endParaRPr lang="en-US" sz="1600" dirty="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Grid Management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57200" y="1219200"/>
          <a:ext cx="8382000" cy="5575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4712"/>
                <a:gridCol w="2337288"/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Content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Participants/Source</a:t>
                      </a:r>
                      <a:endParaRPr lang="en-US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Commercial End-Use</a:t>
                      </a:r>
                      <a:r>
                        <a:rPr lang="en-US" sz="1600" baseline="0" dirty="0" smtClean="0"/>
                        <a:t> Device Integration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NIST, Australia, Japan</a:t>
                      </a:r>
                      <a:endParaRPr lang="en-US" sz="1600" dirty="0"/>
                    </a:p>
                  </a:txBody>
                  <a:tcPr/>
                </a:tc>
              </a:tr>
              <a:tr h="31432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NIST</a:t>
                      </a:r>
                      <a:endParaRPr lang="en-US" sz="1600" dirty="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Configuration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NIST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36004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Load</a:t>
                      </a:r>
                      <a:r>
                        <a:rPr lang="en-US" sz="1600" baseline="0" dirty="0" smtClean="0"/>
                        <a:t> control and pricing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NIST</a:t>
                      </a:r>
                      <a:endParaRPr lang="en-US" sz="1600" dirty="0"/>
                    </a:p>
                  </a:txBody>
                  <a:tcPr/>
                </a:tc>
              </a:tr>
              <a:tr h="36385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Communication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DERLab</a:t>
                      </a:r>
                      <a:r>
                        <a:rPr lang="en-US" sz="1600" dirty="0" smtClean="0"/>
                        <a:t>, NIST</a:t>
                      </a:r>
                      <a:endParaRPr lang="en-US" sz="1600" dirty="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AMI, management, controls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DERLab</a:t>
                      </a:r>
                      <a:r>
                        <a:rPr lang="en-US" sz="1600" dirty="0" smtClean="0"/>
                        <a:t>, Japan, Australia,</a:t>
                      </a:r>
                      <a:r>
                        <a:rPr lang="en-US" sz="1600" baseline="0" dirty="0" smtClean="0"/>
                        <a:t> Finland, Chinese Taipei, US-BNL, NREL, and SNL</a:t>
                      </a:r>
                      <a:endParaRPr lang="en-US" sz="1600" dirty="0"/>
                    </a:p>
                  </a:txBody>
                  <a:tcPr/>
                </a:tc>
              </a:tr>
              <a:tr h="40767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Cyber</a:t>
                      </a:r>
                      <a:r>
                        <a:rPr lang="en-US" sz="1600" baseline="0" dirty="0" smtClean="0"/>
                        <a:t> Security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DERLab</a:t>
                      </a:r>
                      <a:r>
                        <a:rPr lang="en-US" sz="1600" dirty="0" smtClean="0"/>
                        <a:t>, Finland,</a:t>
                      </a:r>
                      <a:r>
                        <a:rPr lang="en-US" sz="1600" baseline="0" dirty="0" smtClean="0"/>
                        <a:t> Sweden, US-ORNL</a:t>
                      </a:r>
                      <a:endParaRPr lang="en-US" sz="16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Energy storage</a:t>
                      </a:r>
                      <a:r>
                        <a:rPr lang="en-US" sz="1600" baseline="0" dirty="0" smtClean="0"/>
                        <a:t> (non-EV)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Finland,</a:t>
                      </a:r>
                      <a:r>
                        <a:rPr lang="en-US" sz="1600" baseline="0" dirty="0" smtClean="0"/>
                        <a:t> US-SNL, US-NREL, US-PNNL, US-BNL</a:t>
                      </a:r>
                      <a:endParaRPr lang="en-US" sz="16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Outage protection, SAIDI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Japan,</a:t>
                      </a:r>
                      <a:r>
                        <a:rPr lang="en-US" sz="1600" baseline="0" dirty="0" smtClean="0"/>
                        <a:t> Chinese Taipei</a:t>
                      </a:r>
                      <a:endParaRPr lang="en-US" sz="1600" dirty="0"/>
                    </a:p>
                  </a:txBody>
                  <a:tcPr/>
                </a:tc>
              </a:tr>
              <a:tr h="411480">
                <a:tc>
                  <a:txBody>
                    <a:bodyPr/>
                    <a:lstStyle/>
                    <a:p>
                      <a:r>
                        <a:rPr lang="en-US" dirty="0" smtClean="0"/>
                        <a:t>Electric infrastructure</a:t>
                      </a:r>
                      <a:r>
                        <a:rPr lang="en-US" baseline="0" dirty="0" smtClean="0"/>
                        <a:t> optimization, </a:t>
                      </a:r>
                      <a:r>
                        <a:rPr lang="en-US" dirty="0" err="1" smtClean="0"/>
                        <a:t>Microgrids</a:t>
                      </a:r>
                      <a:r>
                        <a:rPr lang="en-US" dirty="0" smtClean="0"/>
                        <a:t>, Advanced Simulation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US-SNL,</a:t>
                      </a:r>
                      <a:r>
                        <a:rPr lang="en-US" baseline="0" dirty="0" smtClean="0"/>
                        <a:t> US-NREL, US-BNL, US-ORNL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Consumer Services and Choice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57200" y="1219200"/>
          <a:ext cx="8382000" cy="4514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4712"/>
                <a:gridCol w="2337288"/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Content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Participants/Source</a:t>
                      </a:r>
                      <a:endParaRPr lang="en-US" dirty="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r>
                        <a:rPr lang="en-US" dirty="0" smtClean="0"/>
                        <a:t>Demand</a:t>
                      </a:r>
                      <a:r>
                        <a:rPr lang="en-US" baseline="0" dirty="0" smtClean="0"/>
                        <a:t> Response and Home EMS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Japan</a:t>
                      </a:r>
                      <a:endParaRPr lang="en-US" dirty="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r>
                        <a:rPr lang="en-US" dirty="0" smtClean="0"/>
                        <a:t>Interactive Customers:  </a:t>
                      </a:r>
                      <a:r>
                        <a:rPr lang="en-US" dirty="0" err="1" smtClean="0"/>
                        <a:t>Behaviour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Finland</a:t>
                      </a:r>
                      <a:endParaRPr lang="en-US" dirty="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r>
                        <a:rPr lang="en-US" dirty="0" smtClean="0"/>
                        <a:t>Customer</a:t>
                      </a:r>
                      <a:r>
                        <a:rPr lang="en-US" baseline="0" dirty="0" smtClean="0"/>
                        <a:t> and Price Responsiveness, “</a:t>
                      </a:r>
                      <a:r>
                        <a:rPr lang="en-US" baseline="0" dirty="0" err="1" smtClean="0"/>
                        <a:t>transactive</a:t>
                      </a:r>
                      <a:r>
                        <a:rPr lang="en-US" baseline="0" dirty="0" smtClean="0"/>
                        <a:t> control”, dense urban areas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US-PNNL, BNL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 and Hybrid Vehicles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57200" y="1219200"/>
          <a:ext cx="8382000" cy="5191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4712"/>
                <a:gridCol w="2337288"/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Content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Participants/Source</a:t>
                      </a:r>
                      <a:endParaRPr lang="en-US" dirty="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DERLab</a:t>
                      </a:r>
                      <a:r>
                        <a:rPr lang="en-US" dirty="0" smtClean="0"/>
                        <a:t>, integration</a:t>
                      </a:r>
                      <a:r>
                        <a:rPr lang="en-US" baseline="0" dirty="0" smtClean="0"/>
                        <a:t> and operation on grid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DERLab</a:t>
                      </a:r>
                      <a:endParaRPr lang="en-US" dirty="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r>
                        <a:rPr lang="en-US" dirty="0" smtClean="0"/>
                        <a:t>Integration</a:t>
                      </a:r>
                      <a:r>
                        <a:rPr lang="en-US" baseline="0" dirty="0" smtClean="0"/>
                        <a:t> for electric storage, coordination with 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Japan</a:t>
                      </a:r>
                      <a:endParaRPr lang="en-US" dirty="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r>
                        <a:rPr lang="en-US" dirty="0" smtClean="0"/>
                        <a:t>Vehicle</a:t>
                      </a:r>
                      <a:r>
                        <a:rPr lang="en-US" baseline="0" dirty="0" smtClean="0"/>
                        <a:t> test facilities, integration, recharging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US-NREL,</a:t>
                      </a:r>
                      <a:r>
                        <a:rPr lang="en-US" baseline="0" dirty="0" smtClean="0"/>
                        <a:t> ORNL, ANL</a:t>
                      </a:r>
                      <a:endParaRPr lang="en-US" dirty="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Comprehensive Real World Test Beds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57200" y="1219200"/>
          <a:ext cx="8382000" cy="5191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4712"/>
                <a:gridCol w="2337288"/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Content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Participants/Source</a:t>
                      </a:r>
                      <a:endParaRPr lang="en-US" dirty="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r>
                        <a:rPr lang="en-US" dirty="0" smtClean="0"/>
                        <a:t>Toyota City, Yokohama,</a:t>
                      </a:r>
                      <a:r>
                        <a:rPr lang="en-US" baseline="0" dirty="0" smtClean="0"/>
                        <a:t> Kyoto, Kitakyushu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Japan</a:t>
                      </a:r>
                      <a:endParaRPr lang="en-US" dirty="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r>
                        <a:rPr lang="en-US" dirty="0" smtClean="0"/>
                        <a:t>Mesa</a:t>
                      </a:r>
                      <a:r>
                        <a:rPr lang="en-US" baseline="0" dirty="0" smtClean="0"/>
                        <a:t> del Sol, Olympic Peninsula and Pacific NW Demonstration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 –SNL, PNNL</a:t>
                      </a:r>
                      <a:endParaRPr lang="en-US" dirty="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r>
                        <a:rPr lang="en-US" dirty="0" smtClean="0"/>
                        <a:t>Fish Port District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Finland</a:t>
                      </a:r>
                      <a:endParaRPr lang="en-US" dirty="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r>
                        <a:rPr lang="en-US" dirty="0" smtClean="0"/>
                        <a:t>Olympia,</a:t>
                      </a:r>
                      <a:r>
                        <a:rPr lang="en-US" baseline="0" dirty="0" smtClean="0"/>
                        <a:t> Kangaroo Island , future remote sites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Australia</a:t>
                      </a:r>
                      <a:endParaRPr lang="en-US" dirty="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r>
                        <a:rPr lang="en-US" dirty="0" smtClean="0"/>
                        <a:t>Royal Seaport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Sweden</a:t>
                      </a:r>
                      <a:endParaRPr lang="en-US" dirty="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r>
                        <a:rPr lang="en-US" dirty="0" smtClean="0"/>
                        <a:t>Chinese Taipei </a:t>
                      </a:r>
                      <a:r>
                        <a:rPr lang="en-US" dirty="0" err="1" smtClean="0"/>
                        <a:t>Peng-Hu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Chinese Taipei</a:t>
                      </a:r>
                      <a:endParaRPr lang="en-US" dirty="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468</Words>
  <Application>Microsoft Office PowerPoint</Application>
  <PresentationFormat>On-screen Show (4:3)</PresentationFormat>
  <Paragraphs>114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APEC-ISGAN Smart Grid Test Bed Networks Workshop</vt:lpstr>
      <vt:lpstr>Outline</vt:lpstr>
      <vt:lpstr>Value Proposition</vt:lpstr>
      <vt:lpstr>Energy Efficiency (incl. Buildings)</vt:lpstr>
      <vt:lpstr>Renewable and Distributed Energy</vt:lpstr>
      <vt:lpstr>Grid Management</vt:lpstr>
      <vt:lpstr>Consumer Services and Choice</vt:lpstr>
      <vt:lpstr>Electric and Hybrid Vehicles</vt:lpstr>
      <vt:lpstr>Comprehensive Real World Test Beds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APEC-ISGAN Smart Grid Test Bed Networks Workshop</dc:title>
  <dc:creator>Kevin DeGroat</dc:creator>
  <cp:lastModifiedBy>srguess</cp:lastModifiedBy>
  <cp:revision>3</cp:revision>
  <dcterms:created xsi:type="dcterms:W3CDTF">2012-01-24T12:27:41Z</dcterms:created>
  <dcterms:modified xsi:type="dcterms:W3CDTF">2012-01-24T20:09:09Z</dcterms:modified>
</cp:coreProperties>
</file>