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7" r:id="rId2"/>
    <p:sldId id="292" r:id="rId3"/>
    <p:sldId id="290" r:id="rId4"/>
    <p:sldId id="289" r:id="rId5"/>
    <p:sldId id="341" r:id="rId6"/>
    <p:sldId id="291" r:id="rId7"/>
    <p:sldId id="293" r:id="rId8"/>
    <p:sldId id="339" r:id="rId9"/>
    <p:sldId id="302" r:id="rId10"/>
    <p:sldId id="303" r:id="rId11"/>
    <p:sldId id="304" r:id="rId12"/>
    <p:sldId id="301" r:id="rId13"/>
    <p:sldId id="342" r:id="rId14"/>
    <p:sldId id="345" r:id="rId15"/>
    <p:sldId id="348" r:id="rId16"/>
    <p:sldId id="347" r:id="rId17"/>
    <p:sldId id="346" r:id="rId18"/>
    <p:sldId id="340" r:id="rId19"/>
    <p:sldId id="299" r:id="rId20"/>
  </p:sldIdLst>
  <p:sldSz cx="9144000" cy="6858000" type="screen4x3"/>
  <p:notesSz cx="7010400" cy="9296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E7E7E7"/>
    <a:srgbClr val="FAFAF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8" autoAdjust="0"/>
    <p:restoredTop sz="94344" autoAdjust="0"/>
  </p:normalViewPr>
  <p:slideViewPr>
    <p:cSldViewPr>
      <p:cViewPr varScale="1">
        <p:scale>
          <a:sx n="91" d="100"/>
          <a:sy n="91" d="100"/>
        </p:scale>
        <p:origin x="-1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72FC9-E42B-49CC-8954-C7B4EF58E3E9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26AB65-F3FB-4067-A171-6901A28CF5CC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International Smart Grid Action Network</a:t>
          </a:r>
          <a:endParaRPr lang="en-US" sz="1900" b="1" dirty="0">
            <a:latin typeface="Arial Narrow" pitchFamily="34" charset="0"/>
          </a:endParaRPr>
        </a:p>
      </dgm:t>
    </dgm:pt>
    <dgm:pt modelId="{8C7EBECC-D3D5-42B0-A117-DBD3402C03F1}" type="parTrans" cxnId="{5F1261BE-0C0D-42FB-A6C3-73801B6C5177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C5532990-AE6A-4672-B151-695DCA190268}" type="sibTrans" cxnId="{5F1261BE-0C0D-42FB-A6C3-73801B6C5177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BACC16A6-B49C-4723-B28C-5880C4FA27D2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Carbon Capture Use and Storage Action Group</a:t>
          </a:r>
          <a:endParaRPr lang="en-US" sz="1900" b="1" dirty="0">
            <a:latin typeface="Arial Narrow" pitchFamily="34" charset="0"/>
          </a:endParaRPr>
        </a:p>
      </dgm:t>
    </dgm:pt>
    <dgm:pt modelId="{121284C6-EA27-428E-B5E3-98040F1A6B0F}" type="parTrans" cxnId="{447C9BFB-9BF4-4C86-958A-D58178DD0015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8E82F581-38C5-4D95-A401-BC268F3FF731}" type="sibTrans" cxnId="{447C9BFB-9BF4-4C86-958A-D58178DD0015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658920B0-C3F7-45CD-831D-578E1E23847E}">
      <dgm:prSet custT="1"/>
      <dgm:spPr>
        <a:solidFill>
          <a:srgbClr val="006666"/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Sustainable Development of Hydropower Initiative</a:t>
          </a:r>
          <a:endParaRPr lang="en-US" sz="1900" b="1" dirty="0">
            <a:latin typeface="Arial Narrow" pitchFamily="34" charset="0"/>
          </a:endParaRPr>
        </a:p>
      </dgm:t>
    </dgm:pt>
    <dgm:pt modelId="{A349E819-D4BA-489C-B263-AC1643A0BCE9}" type="sibTrans" cxnId="{C199D626-505E-4244-A238-C29CA9C5CD3F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5EAF6A3C-9499-4791-A001-22E5ADC37EBE}" type="parTrans" cxnId="{C199D626-505E-4244-A238-C29CA9C5CD3F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8EF563E4-71C0-45FA-82FE-7911783EE9A7}">
      <dgm:prSet custT="1"/>
      <dgm:spPr>
        <a:solidFill>
          <a:srgbClr val="339966"/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Multilateral Solar and Wind Working Group</a:t>
          </a:r>
          <a:endParaRPr lang="en-US" sz="1900" b="1" dirty="0">
            <a:latin typeface="Arial Narrow" pitchFamily="34" charset="0"/>
          </a:endParaRPr>
        </a:p>
      </dgm:t>
    </dgm:pt>
    <dgm:pt modelId="{AF484B8A-602E-4175-A3DB-920F07F8759C}" type="sibTrans" cxnId="{CE7E8C45-7A52-4D49-892D-D51D377EBBC6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A11497D4-B899-4385-B50A-29A523C328D9}" type="parTrans" cxnId="{CE7E8C45-7A52-4D49-892D-D51D377EBBC6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50AEF096-CABA-4ED6-B70E-3280E37B38FC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Clean Energy Solutions Centers</a:t>
          </a:r>
          <a:endParaRPr lang="en-US" sz="1900" b="1" dirty="0">
            <a:latin typeface="Arial Narrow" pitchFamily="34" charset="0"/>
          </a:endParaRPr>
        </a:p>
      </dgm:t>
    </dgm:pt>
    <dgm:pt modelId="{5D0C212A-012A-45E7-8A62-C30D40E060D2}" type="sibTrans" cxnId="{D418BD2D-008F-4CB2-850A-0C14ADD65917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C4973148-2A65-4580-A723-D2E2E9FF7BCA}" type="parTrans" cxnId="{D418BD2D-008F-4CB2-850A-0C14ADD65917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85BD38E2-4830-492B-9AED-59E0CC73CE94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Clean Energy Education and Empowerment Women’s Initiative</a:t>
          </a:r>
          <a:endParaRPr lang="en-US" sz="1900" b="1" dirty="0">
            <a:latin typeface="Arial Narrow" pitchFamily="34" charset="0"/>
          </a:endParaRPr>
        </a:p>
      </dgm:t>
    </dgm:pt>
    <dgm:pt modelId="{40926B59-1CBB-4846-B453-757E4944A0BD}" type="sibTrans" cxnId="{33CA5649-897E-4D0C-ABE4-FCC3C6687F42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A923DF7A-03D5-4ED9-9ADE-0DC20EE789F5}" type="parTrans" cxnId="{33CA5649-897E-4D0C-ABE4-FCC3C6687F42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7C33DED7-F85D-47F9-A010-6F07CC46E32C}">
      <dgm:prSet custT="1"/>
      <dgm:spPr>
        <a:solidFill>
          <a:srgbClr val="7030A0"/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Solar and LED Energy Access Program</a:t>
          </a:r>
          <a:endParaRPr lang="en-US" sz="1900" b="1" dirty="0">
            <a:latin typeface="Arial Narrow" pitchFamily="34" charset="0"/>
          </a:endParaRPr>
        </a:p>
      </dgm:t>
    </dgm:pt>
    <dgm:pt modelId="{D65B32FA-7038-4802-9287-4A10D1379570}" type="sibTrans" cxnId="{A08F5ED7-7F77-4F5C-BDF7-B98977605CD3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2B0F7107-C58A-4EF6-BDB6-06CA02A1F973}" type="parTrans" cxnId="{A08F5ED7-7F77-4F5C-BDF7-B98977605CD3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A5180CD8-51D8-4F80-AD3E-57732033A524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Super-Efficient Equipment and Appliance Deployment Initiative</a:t>
          </a:r>
          <a:endParaRPr lang="en-US" sz="1900" b="1" dirty="0">
            <a:latin typeface="Arial Narrow" pitchFamily="34" charset="0"/>
          </a:endParaRPr>
        </a:p>
      </dgm:t>
    </dgm:pt>
    <dgm:pt modelId="{1C740103-35D6-43E6-A9E6-9C56AC65B6D2}" type="parTrans" cxnId="{AA2B9677-3A1F-45BE-8956-408A6CEEF3AC}">
      <dgm:prSet/>
      <dgm:spPr/>
      <dgm:t>
        <a:bodyPr/>
        <a:lstStyle/>
        <a:p>
          <a:endParaRPr lang="en-US"/>
        </a:p>
      </dgm:t>
    </dgm:pt>
    <dgm:pt modelId="{6EDC9BBB-8822-4346-A445-D7ADDE4B5239}" type="sibTrans" cxnId="{AA2B9677-3A1F-45BE-8956-408A6CEEF3AC}">
      <dgm:prSet/>
      <dgm:spPr/>
      <dgm:t>
        <a:bodyPr/>
        <a:lstStyle/>
        <a:p>
          <a:endParaRPr lang="en-US"/>
        </a:p>
      </dgm:t>
    </dgm:pt>
    <dgm:pt modelId="{E616BC99-9D50-484E-A593-F728207D623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Electric Vehicles Initiative</a:t>
          </a:r>
          <a:endParaRPr lang="en-US" sz="1900" b="1" dirty="0">
            <a:latin typeface="Arial Narrow" pitchFamily="34" charset="0"/>
          </a:endParaRPr>
        </a:p>
      </dgm:t>
    </dgm:pt>
    <dgm:pt modelId="{A1A159C1-4356-4960-AA08-AC6B0FC5D30C}" type="parTrans" cxnId="{96BF5D34-A4C8-4007-A308-9D6F36A41EDE}">
      <dgm:prSet/>
      <dgm:spPr/>
      <dgm:t>
        <a:bodyPr/>
        <a:lstStyle/>
        <a:p>
          <a:endParaRPr lang="en-US"/>
        </a:p>
      </dgm:t>
    </dgm:pt>
    <dgm:pt modelId="{744B27DD-8B9F-4AC5-A825-F7649F5D43D1}" type="sibTrans" cxnId="{96BF5D34-A4C8-4007-A308-9D6F36A41EDE}">
      <dgm:prSet/>
      <dgm:spPr/>
      <dgm:t>
        <a:bodyPr/>
        <a:lstStyle/>
        <a:p>
          <a:endParaRPr lang="en-US"/>
        </a:p>
      </dgm:t>
    </dgm:pt>
    <dgm:pt modelId="{A691A3CC-1942-4353-83C8-F4134DB64683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900" b="1" smtClean="0">
              <a:latin typeface="Arial Narrow" pitchFamily="34" charset="0"/>
            </a:rPr>
            <a:t>Bioenergy Working Group</a:t>
          </a:r>
          <a:endParaRPr lang="en-US" sz="1900" b="1" dirty="0">
            <a:latin typeface="Arial Narrow" pitchFamily="34" charset="0"/>
          </a:endParaRPr>
        </a:p>
      </dgm:t>
    </dgm:pt>
    <dgm:pt modelId="{E4CB7E29-26C4-4936-AAE0-EC00B9586AEC}" type="parTrans" cxnId="{2F2A8FE9-155E-4899-93F9-462D8BE7D0D0}">
      <dgm:prSet/>
      <dgm:spPr/>
      <dgm:t>
        <a:bodyPr/>
        <a:lstStyle/>
        <a:p>
          <a:endParaRPr lang="en-US"/>
        </a:p>
      </dgm:t>
    </dgm:pt>
    <dgm:pt modelId="{7E82983E-ACE4-4C39-9D7C-7B48F228ADAF}" type="sibTrans" cxnId="{2F2A8FE9-155E-4899-93F9-462D8BE7D0D0}">
      <dgm:prSet/>
      <dgm:spPr/>
      <dgm:t>
        <a:bodyPr/>
        <a:lstStyle/>
        <a:p>
          <a:endParaRPr lang="en-US"/>
        </a:p>
      </dgm:t>
    </dgm:pt>
    <dgm:pt modelId="{A833CAB2-3FBA-4481-8DDC-ABE0A9CB8198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900" b="1" dirty="0" smtClean="0">
              <a:latin typeface="Arial Narrow" pitchFamily="34" charset="0"/>
            </a:rPr>
            <a:t>Global Superior Energy Performance Partnership</a:t>
          </a:r>
          <a:endParaRPr lang="en-US" sz="1900" b="1" dirty="0">
            <a:latin typeface="Arial Narrow" pitchFamily="34" charset="0"/>
          </a:endParaRPr>
        </a:p>
      </dgm:t>
    </dgm:pt>
    <dgm:pt modelId="{38FF8664-F5A9-4CE9-90E3-74AA3F9AA19D}" type="sibTrans" cxnId="{EEE2537E-9C71-4394-9BC3-649A12F44994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8538E695-3C70-433E-ACF1-F55C363FF254}" type="parTrans" cxnId="{EEE2537E-9C71-4394-9BC3-649A12F44994}">
      <dgm:prSet/>
      <dgm:spPr/>
      <dgm:t>
        <a:bodyPr/>
        <a:lstStyle/>
        <a:p>
          <a:endParaRPr lang="en-US" sz="2000">
            <a:solidFill>
              <a:srgbClr val="FFFF00"/>
            </a:solidFill>
            <a:latin typeface="Arial Narrow" pitchFamily="34" charset="0"/>
          </a:endParaRPr>
        </a:p>
      </dgm:t>
    </dgm:pt>
    <dgm:pt modelId="{3FDDBA2E-45E7-45A8-AA88-64AA0EB97629}" type="pres">
      <dgm:prSet presAssocID="{B0C72FC9-E42B-49CC-8954-C7B4EF58E3E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0D05FB-BC40-48BB-A28E-0FB63423AAD6}" type="pres">
      <dgm:prSet presAssocID="{6B26AB65-F3FB-4067-A171-6901A28CF5CC}" presName="node" presStyleLbl="node1" presStyleIdx="0" presStyleCnt="11" custScaleY="129262" custLinFactNeighborX="832" custLinFactNeighborY="554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AC8F270-A0E4-4020-8CCB-DB611DC6A25C}" type="pres">
      <dgm:prSet presAssocID="{C5532990-AE6A-4672-B151-695DCA190268}" presName="sibTrans" presStyleCnt="0"/>
      <dgm:spPr/>
    </dgm:pt>
    <dgm:pt modelId="{4A531287-D724-4F92-9C1E-F8F25A7A75C2}" type="pres">
      <dgm:prSet presAssocID="{A5180CD8-51D8-4F80-AD3E-57732033A524}" presName="node" presStyleLbl="node1" presStyleIdx="1" presStyleCnt="11" custScaleY="128252" custLinFactNeighborX="3065" custLinFactNeighborY="587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AFF81E2-7AF1-40D4-8B94-4D37C66379F9}" type="pres">
      <dgm:prSet presAssocID="{6EDC9BBB-8822-4346-A445-D7ADDE4B5239}" presName="sibTrans" presStyleCnt="0"/>
      <dgm:spPr/>
    </dgm:pt>
    <dgm:pt modelId="{DD59833E-E7D9-4506-A884-E71F14FFADF4}" type="pres">
      <dgm:prSet presAssocID="{E616BC99-9D50-484E-A593-F728207D623E}" presName="node" presStyleLbl="node1" presStyleIdx="2" presStyleCnt="11" custScaleY="128252" custLinFactNeighborX="1274" custLinFactNeighborY="587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17976A7-D6A5-40AA-BFCD-4790BA900176}" type="pres">
      <dgm:prSet presAssocID="{744B27DD-8B9F-4AC5-A825-F7649F5D43D1}" presName="sibTrans" presStyleCnt="0"/>
      <dgm:spPr/>
    </dgm:pt>
    <dgm:pt modelId="{72E1E03C-B64E-457D-8081-6A6610E2A6EE}" type="pres">
      <dgm:prSet presAssocID="{A691A3CC-1942-4353-83C8-F4134DB64683}" presName="node" presStyleLbl="node1" presStyleIdx="3" presStyleCnt="11" custScaleY="128252" custLinFactNeighborX="-517" custLinFactNeighborY="587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8C23A8C-3A5D-4C11-BA2B-792BF8B3F222}" type="pres">
      <dgm:prSet presAssocID="{7E82983E-ACE4-4C39-9D7C-7B48F228ADAF}" presName="sibTrans" presStyleCnt="0"/>
      <dgm:spPr/>
    </dgm:pt>
    <dgm:pt modelId="{3F3C20B4-EED9-49E4-9EEE-A823C1CBD876}" type="pres">
      <dgm:prSet presAssocID="{BACC16A6-B49C-4723-B28C-5880C4FA27D2}" presName="node" presStyleLbl="node1" presStyleIdx="4" presStyleCnt="11" custScaleY="129262" custLinFactNeighborX="832" custLinFactNeighborY="554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282003D-3C7F-4A7B-866B-BAC0E25C2F5E}" type="pres">
      <dgm:prSet presAssocID="{8E82F581-38C5-4D95-A401-BC268F3FF731}" presName="sibTrans" presStyleCnt="0"/>
      <dgm:spPr/>
    </dgm:pt>
    <dgm:pt modelId="{C032DFCD-8348-4AB7-8C42-179BAE967887}" type="pres">
      <dgm:prSet presAssocID="{85BD38E2-4830-492B-9AED-59E0CC73CE94}" presName="node" presStyleLbl="node1" presStyleIdx="5" presStyleCnt="11" custScaleY="129262" custLinFactNeighborX="832" custLinFactNeighborY="554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F6B878B6-3272-4D72-BEA2-33ED63ED70F4}" type="pres">
      <dgm:prSet presAssocID="{40926B59-1CBB-4846-B453-757E4944A0BD}" presName="sibTrans" presStyleCnt="0"/>
      <dgm:spPr/>
    </dgm:pt>
    <dgm:pt modelId="{31053239-B8D4-465A-978B-047747071ADA}" type="pres">
      <dgm:prSet presAssocID="{50AEF096-CABA-4ED6-B70E-3280E37B38FC}" presName="node" presStyleLbl="node1" presStyleIdx="6" presStyleCnt="11" custScaleY="129262" custLinFactNeighborX="832" custLinFactNeighborY="554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4106450-4E48-474E-B79E-85E64BA7821E}" type="pres">
      <dgm:prSet presAssocID="{5D0C212A-012A-45E7-8A62-C30D40E060D2}" presName="sibTrans" presStyleCnt="0"/>
      <dgm:spPr/>
    </dgm:pt>
    <dgm:pt modelId="{D64A03F0-EC6D-4A72-BF6B-AF725A865F6E}" type="pres">
      <dgm:prSet presAssocID="{A833CAB2-3FBA-4481-8DDC-ABE0A9CB8198}" presName="node" presStyleLbl="node1" presStyleIdx="7" presStyleCnt="11" custScaleY="129262" custLinFactNeighborX="-517" custLinFactNeighborY="859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8792FE1-D009-4E4D-8519-E7C5315323E9}" type="pres">
      <dgm:prSet presAssocID="{38FF8664-F5A9-4CE9-90E3-74AA3F9AA19D}" presName="sibTrans" presStyleCnt="0"/>
      <dgm:spPr/>
    </dgm:pt>
    <dgm:pt modelId="{CF84443E-E99A-4176-81A8-EE856F343AF2}" type="pres">
      <dgm:prSet presAssocID="{8EF563E4-71C0-45FA-82FE-7911783EE9A7}" presName="node" presStyleLbl="node1" presStyleIdx="8" presStyleCnt="11" custScaleY="12926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A89C006-AC57-4F43-AF28-B0CABB338044}" type="pres">
      <dgm:prSet presAssocID="{AF484B8A-602E-4175-A3DB-920F07F8759C}" presName="sibTrans" presStyleCnt="0"/>
      <dgm:spPr/>
    </dgm:pt>
    <dgm:pt modelId="{8EB416AA-7767-4287-983E-2931E2650B12}" type="pres">
      <dgm:prSet presAssocID="{7C33DED7-F85D-47F9-A010-6F07CC46E32C}" presName="node" presStyleLbl="node1" presStyleIdx="9" presStyleCnt="11" custScaleY="129262" custLinFactNeighborX="-1695" custLinFactNeighborY="436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2720FB7-51AF-40D2-A494-469544C75293}" type="pres">
      <dgm:prSet presAssocID="{D65B32FA-7038-4802-9287-4A10D1379570}" presName="sibTrans" presStyleCnt="0"/>
      <dgm:spPr/>
    </dgm:pt>
    <dgm:pt modelId="{787B6B7D-11E5-446E-BB96-BFD9355BBE7C}" type="pres">
      <dgm:prSet presAssocID="{658920B0-C3F7-45CD-831D-578E1E23847E}" presName="node" presStyleLbl="node1" presStyleIdx="10" presStyleCnt="11" custScaleY="129262" custLinFactNeighborX="-3486" custLinFactNeighborY="436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83AD7F50-8F07-4409-A4B1-D7EBABB8A4A8}" type="presOf" srcId="{658920B0-C3F7-45CD-831D-578E1E23847E}" destId="{787B6B7D-11E5-446E-BB96-BFD9355BBE7C}" srcOrd="0" destOrd="0" presId="urn:microsoft.com/office/officeart/2005/8/layout/default"/>
    <dgm:cxn modelId="{3F7DA123-28C7-4C2C-88C6-358D7A1DA78E}" type="presOf" srcId="{8EF563E4-71C0-45FA-82FE-7911783EE9A7}" destId="{CF84443E-E99A-4176-81A8-EE856F343AF2}" srcOrd="0" destOrd="0" presId="urn:microsoft.com/office/officeart/2005/8/layout/default"/>
    <dgm:cxn modelId="{254EED37-2F68-46E7-8B1B-C56DDBE78E5E}" type="presOf" srcId="{6B26AB65-F3FB-4067-A171-6901A28CF5CC}" destId="{A80D05FB-BC40-48BB-A28E-0FB63423AAD6}" srcOrd="0" destOrd="0" presId="urn:microsoft.com/office/officeart/2005/8/layout/default"/>
    <dgm:cxn modelId="{2F2A8FE9-155E-4899-93F9-462D8BE7D0D0}" srcId="{B0C72FC9-E42B-49CC-8954-C7B4EF58E3E9}" destId="{A691A3CC-1942-4353-83C8-F4134DB64683}" srcOrd="3" destOrd="0" parTransId="{E4CB7E29-26C4-4936-AAE0-EC00B9586AEC}" sibTransId="{7E82983E-ACE4-4C39-9D7C-7B48F228ADAF}"/>
    <dgm:cxn modelId="{CE7E8C45-7A52-4D49-892D-D51D377EBBC6}" srcId="{B0C72FC9-E42B-49CC-8954-C7B4EF58E3E9}" destId="{8EF563E4-71C0-45FA-82FE-7911783EE9A7}" srcOrd="8" destOrd="0" parTransId="{A11497D4-B899-4385-B50A-29A523C328D9}" sibTransId="{AF484B8A-602E-4175-A3DB-920F07F8759C}"/>
    <dgm:cxn modelId="{33CA5649-897E-4D0C-ABE4-FCC3C6687F42}" srcId="{B0C72FC9-E42B-49CC-8954-C7B4EF58E3E9}" destId="{85BD38E2-4830-492B-9AED-59E0CC73CE94}" srcOrd="5" destOrd="0" parTransId="{A923DF7A-03D5-4ED9-9ADE-0DC20EE789F5}" sibTransId="{40926B59-1CBB-4846-B453-757E4944A0BD}"/>
    <dgm:cxn modelId="{AA2B9677-3A1F-45BE-8956-408A6CEEF3AC}" srcId="{B0C72FC9-E42B-49CC-8954-C7B4EF58E3E9}" destId="{A5180CD8-51D8-4F80-AD3E-57732033A524}" srcOrd="1" destOrd="0" parTransId="{1C740103-35D6-43E6-A9E6-9C56AC65B6D2}" sibTransId="{6EDC9BBB-8822-4346-A445-D7ADDE4B5239}"/>
    <dgm:cxn modelId="{96BF5D34-A4C8-4007-A308-9D6F36A41EDE}" srcId="{B0C72FC9-E42B-49CC-8954-C7B4EF58E3E9}" destId="{E616BC99-9D50-484E-A593-F728207D623E}" srcOrd="2" destOrd="0" parTransId="{A1A159C1-4356-4960-AA08-AC6B0FC5D30C}" sibTransId="{744B27DD-8B9F-4AC5-A825-F7649F5D43D1}"/>
    <dgm:cxn modelId="{D418BD2D-008F-4CB2-850A-0C14ADD65917}" srcId="{B0C72FC9-E42B-49CC-8954-C7B4EF58E3E9}" destId="{50AEF096-CABA-4ED6-B70E-3280E37B38FC}" srcOrd="6" destOrd="0" parTransId="{C4973148-2A65-4580-A723-D2E2E9FF7BCA}" sibTransId="{5D0C212A-012A-45E7-8A62-C30D40E060D2}"/>
    <dgm:cxn modelId="{8EB44CB1-B169-492B-A228-9D47B114DE56}" type="presOf" srcId="{50AEF096-CABA-4ED6-B70E-3280E37B38FC}" destId="{31053239-B8D4-465A-978B-047747071ADA}" srcOrd="0" destOrd="0" presId="urn:microsoft.com/office/officeart/2005/8/layout/default"/>
    <dgm:cxn modelId="{B6E67856-B597-4C54-82A4-C2FD670D1C10}" type="presOf" srcId="{7C33DED7-F85D-47F9-A010-6F07CC46E32C}" destId="{8EB416AA-7767-4287-983E-2931E2650B12}" srcOrd="0" destOrd="0" presId="urn:microsoft.com/office/officeart/2005/8/layout/default"/>
    <dgm:cxn modelId="{573A181C-D898-4C05-B551-66CC52E3C396}" type="presOf" srcId="{A833CAB2-3FBA-4481-8DDC-ABE0A9CB8198}" destId="{D64A03F0-EC6D-4A72-BF6B-AF725A865F6E}" srcOrd="0" destOrd="0" presId="urn:microsoft.com/office/officeart/2005/8/layout/default"/>
    <dgm:cxn modelId="{5F1261BE-0C0D-42FB-A6C3-73801B6C5177}" srcId="{B0C72FC9-E42B-49CC-8954-C7B4EF58E3E9}" destId="{6B26AB65-F3FB-4067-A171-6901A28CF5CC}" srcOrd="0" destOrd="0" parTransId="{8C7EBECC-D3D5-42B0-A117-DBD3402C03F1}" sibTransId="{C5532990-AE6A-4672-B151-695DCA190268}"/>
    <dgm:cxn modelId="{91954B36-3C2E-47A2-B3F0-99D9D432183E}" type="presOf" srcId="{BACC16A6-B49C-4723-B28C-5880C4FA27D2}" destId="{3F3C20B4-EED9-49E4-9EEE-A823C1CBD876}" srcOrd="0" destOrd="0" presId="urn:microsoft.com/office/officeart/2005/8/layout/default"/>
    <dgm:cxn modelId="{77A83CD6-AFB6-4B08-93B4-A9E540168FD0}" type="presOf" srcId="{85BD38E2-4830-492B-9AED-59E0CC73CE94}" destId="{C032DFCD-8348-4AB7-8C42-179BAE967887}" srcOrd="0" destOrd="0" presId="urn:microsoft.com/office/officeart/2005/8/layout/default"/>
    <dgm:cxn modelId="{002F87F4-93D8-47FF-803A-8D46F0B3DF15}" type="presOf" srcId="{A5180CD8-51D8-4F80-AD3E-57732033A524}" destId="{4A531287-D724-4F92-9C1E-F8F25A7A75C2}" srcOrd="0" destOrd="0" presId="urn:microsoft.com/office/officeart/2005/8/layout/default"/>
    <dgm:cxn modelId="{B9EE65B4-40FD-4180-B221-BC055E802BF4}" type="presOf" srcId="{E616BC99-9D50-484E-A593-F728207D623E}" destId="{DD59833E-E7D9-4506-A884-E71F14FFADF4}" srcOrd="0" destOrd="0" presId="urn:microsoft.com/office/officeart/2005/8/layout/default"/>
    <dgm:cxn modelId="{39CF10B1-4FDA-4E7B-B1B4-51D59FB04B9E}" type="presOf" srcId="{B0C72FC9-E42B-49CC-8954-C7B4EF58E3E9}" destId="{3FDDBA2E-45E7-45A8-AA88-64AA0EB97629}" srcOrd="0" destOrd="0" presId="urn:microsoft.com/office/officeart/2005/8/layout/default"/>
    <dgm:cxn modelId="{EEE2537E-9C71-4394-9BC3-649A12F44994}" srcId="{B0C72FC9-E42B-49CC-8954-C7B4EF58E3E9}" destId="{A833CAB2-3FBA-4481-8DDC-ABE0A9CB8198}" srcOrd="7" destOrd="0" parTransId="{8538E695-3C70-433E-ACF1-F55C363FF254}" sibTransId="{38FF8664-F5A9-4CE9-90E3-74AA3F9AA19D}"/>
    <dgm:cxn modelId="{447C9BFB-9BF4-4C86-958A-D58178DD0015}" srcId="{B0C72FC9-E42B-49CC-8954-C7B4EF58E3E9}" destId="{BACC16A6-B49C-4723-B28C-5880C4FA27D2}" srcOrd="4" destOrd="0" parTransId="{121284C6-EA27-428E-B5E3-98040F1A6B0F}" sibTransId="{8E82F581-38C5-4D95-A401-BC268F3FF731}"/>
    <dgm:cxn modelId="{A08F5ED7-7F77-4F5C-BDF7-B98977605CD3}" srcId="{B0C72FC9-E42B-49CC-8954-C7B4EF58E3E9}" destId="{7C33DED7-F85D-47F9-A010-6F07CC46E32C}" srcOrd="9" destOrd="0" parTransId="{2B0F7107-C58A-4EF6-BDB6-06CA02A1F973}" sibTransId="{D65B32FA-7038-4802-9287-4A10D1379570}"/>
    <dgm:cxn modelId="{20C107B7-0DAC-4ED9-8482-670C77056D14}" type="presOf" srcId="{A691A3CC-1942-4353-83C8-F4134DB64683}" destId="{72E1E03C-B64E-457D-8081-6A6610E2A6EE}" srcOrd="0" destOrd="0" presId="urn:microsoft.com/office/officeart/2005/8/layout/default"/>
    <dgm:cxn modelId="{C199D626-505E-4244-A238-C29CA9C5CD3F}" srcId="{B0C72FC9-E42B-49CC-8954-C7B4EF58E3E9}" destId="{658920B0-C3F7-45CD-831D-578E1E23847E}" srcOrd="10" destOrd="0" parTransId="{5EAF6A3C-9499-4791-A001-22E5ADC37EBE}" sibTransId="{A349E819-D4BA-489C-B263-AC1643A0BCE9}"/>
    <dgm:cxn modelId="{1C61A1C1-A11F-4BE0-9791-EE25CA719799}" type="presParOf" srcId="{3FDDBA2E-45E7-45A8-AA88-64AA0EB97629}" destId="{A80D05FB-BC40-48BB-A28E-0FB63423AAD6}" srcOrd="0" destOrd="0" presId="urn:microsoft.com/office/officeart/2005/8/layout/default"/>
    <dgm:cxn modelId="{DBE0B6EC-1A1D-41FE-850D-F34AE5BEBF73}" type="presParOf" srcId="{3FDDBA2E-45E7-45A8-AA88-64AA0EB97629}" destId="{6AC8F270-A0E4-4020-8CCB-DB611DC6A25C}" srcOrd="1" destOrd="0" presId="urn:microsoft.com/office/officeart/2005/8/layout/default"/>
    <dgm:cxn modelId="{EDEB1AC1-56DE-4BB1-9529-AD59F9ED457B}" type="presParOf" srcId="{3FDDBA2E-45E7-45A8-AA88-64AA0EB97629}" destId="{4A531287-D724-4F92-9C1E-F8F25A7A75C2}" srcOrd="2" destOrd="0" presId="urn:microsoft.com/office/officeart/2005/8/layout/default"/>
    <dgm:cxn modelId="{439FB7BC-8142-46B8-A92C-1DF24C8A4480}" type="presParOf" srcId="{3FDDBA2E-45E7-45A8-AA88-64AA0EB97629}" destId="{AAFF81E2-7AF1-40D4-8B94-4D37C66379F9}" srcOrd="3" destOrd="0" presId="urn:microsoft.com/office/officeart/2005/8/layout/default"/>
    <dgm:cxn modelId="{BD96D7D5-1AFE-4885-A1BB-4B6EE2FC3F4E}" type="presParOf" srcId="{3FDDBA2E-45E7-45A8-AA88-64AA0EB97629}" destId="{DD59833E-E7D9-4506-A884-E71F14FFADF4}" srcOrd="4" destOrd="0" presId="urn:microsoft.com/office/officeart/2005/8/layout/default"/>
    <dgm:cxn modelId="{E869A08F-9176-485A-822A-2AD3A61F4FBD}" type="presParOf" srcId="{3FDDBA2E-45E7-45A8-AA88-64AA0EB97629}" destId="{A17976A7-D6A5-40AA-BFCD-4790BA900176}" srcOrd="5" destOrd="0" presId="urn:microsoft.com/office/officeart/2005/8/layout/default"/>
    <dgm:cxn modelId="{CC33359F-AC9A-4CF0-8927-2DA245701E7E}" type="presParOf" srcId="{3FDDBA2E-45E7-45A8-AA88-64AA0EB97629}" destId="{72E1E03C-B64E-457D-8081-6A6610E2A6EE}" srcOrd="6" destOrd="0" presId="urn:microsoft.com/office/officeart/2005/8/layout/default"/>
    <dgm:cxn modelId="{B5B32344-F7E3-4C5F-A0D2-9A7B804BB483}" type="presParOf" srcId="{3FDDBA2E-45E7-45A8-AA88-64AA0EB97629}" destId="{18C23A8C-3A5D-4C11-BA2B-792BF8B3F222}" srcOrd="7" destOrd="0" presId="urn:microsoft.com/office/officeart/2005/8/layout/default"/>
    <dgm:cxn modelId="{F65189C6-9211-4703-97DA-CE374B5CD32A}" type="presParOf" srcId="{3FDDBA2E-45E7-45A8-AA88-64AA0EB97629}" destId="{3F3C20B4-EED9-49E4-9EEE-A823C1CBD876}" srcOrd="8" destOrd="0" presId="urn:microsoft.com/office/officeart/2005/8/layout/default"/>
    <dgm:cxn modelId="{E20D9E09-E0D4-4145-94CB-56E5365FEA65}" type="presParOf" srcId="{3FDDBA2E-45E7-45A8-AA88-64AA0EB97629}" destId="{C282003D-3C7F-4A7B-866B-BAC0E25C2F5E}" srcOrd="9" destOrd="0" presId="urn:microsoft.com/office/officeart/2005/8/layout/default"/>
    <dgm:cxn modelId="{14EC410A-DE55-4D6A-885B-89F7A72E8D99}" type="presParOf" srcId="{3FDDBA2E-45E7-45A8-AA88-64AA0EB97629}" destId="{C032DFCD-8348-4AB7-8C42-179BAE967887}" srcOrd="10" destOrd="0" presId="urn:microsoft.com/office/officeart/2005/8/layout/default"/>
    <dgm:cxn modelId="{EAB3E296-7472-424D-9C31-8CCD9E7B1605}" type="presParOf" srcId="{3FDDBA2E-45E7-45A8-AA88-64AA0EB97629}" destId="{F6B878B6-3272-4D72-BEA2-33ED63ED70F4}" srcOrd="11" destOrd="0" presId="urn:microsoft.com/office/officeart/2005/8/layout/default"/>
    <dgm:cxn modelId="{E6DEB54D-CCD5-44F3-94E8-8A7206EC7620}" type="presParOf" srcId="{3FDDBA2E-45E7-45A8-AA88-64AA0EB97629}" destId="{31053239-B8D4-465A-978B-047747071ADA}" srcOrd="12" destOrd="0" presId="urn:microsoft.com/office/officeart/2005/8/layout/default"/>
    <dgm:cxn modelId="{9732DBBF-D123-4BB7-9D8C-0BB7DDC26FFF}" type="presParOf" srcId="{3FDDBA2E-45E7-45A8-AA88-64AA0EB97629}" destId="{A4106450-4E48-474E-B79E-85E64BA7821E}" srcOrd="13" destOrd="0" presId="urn:microsoft.com/office/officeart/2005/8/layout/default"/>
    <dgm:cxn modelId="{CD075D2B-9916-4557-91F1-6902C15F9B08}" type="presParOf" srcId="{3FDDBA2E-45E7-45A8-AA88-64AA0EB97629}" destId="{D64A03F0-EC6D-4A72-BF6B-AF725A865F6E}" srcOrd="14" destOrd="0" presId="urn:microsoft.com/office/officeart/2005/8/layout/default"/>
    <dgm:cxn modelId="{7FC4BA79-A3AC-4D73-8CCB-354B593FA1FA}" type="presParOf" srcId="{3FDDBA2E-45E7-45A8-AA88-64AA0EB97629}" destId="{38792FE1-D009-4E4D-8519-E7C5315323E9}" srcOrd="15" destOrd="0" presId="urn:microsoft.com/office/officeart/2005/8/layout/default"/>
    <dgm:cxn modelId="{A8DCC27F-BBCB-43CA-A89F-AE29ED6FDDDB}" type="presParOf" srcId="{3FDDBA2E-45E7-45A8-AA88-64AA0EB97629}" destId="{CF84443E-E99A-4176-81A8-EE856F343AF2}" srcOrd="16" destOrd="0" presId="urn:microsoft.com/office/officeart/2005/8/layout/default"/>
    <dgm:cxn modelId="{4D206F9B-A63D-47F3-A9A3-0CCDAC9D768E}" type="presParOf" srcId="{3FDDBA2E-45E7-45A8-AA88-64AA0EB97629}" destId="{9A89C006-AC57-4F43-AF28-B0CABB338044}" srcOrd="17" destOrd="0" presId="urn:microsoft.com/office/officeart/2005/8/layout/default"/>
    <dgm:cxn modelId="{623D89D8-79B6-4C06-939D-50AD3F3149EF}" type="presParOf" srcId="{3FDDBA2E-45E7-45A8-AA88-64AA0EB97629}" destId="{8EB416AA-7767-4287-983E-2931E2650B12}" srcOrd="18" destOrd="0" presId="urn:microsoft.com/office/officeart/2005/8/layout/default"/>
    <dgm:cxn modelId="{15CF7316-467C-4FC3-BA51-C337CD20851C}" type="presParOf" srcId="{3FDDBA2E-45E7-45A8-AA88-64AA0EB97629}" destId="{72720FB7-51AF-40D2-A494-469544C75293}" srcOrd="19" destOrd="0" presId="urn:microsoft.com/office/officeart/2005/8/layout/default"/>
    <dgm:cxn modelId="{38D068C3-35D2-4929-8B40-2842EF97FE74}" type="presParOf" srcId="{3FDDBA2E-45E7-45A8-AA88-64AA0EB97629}" destId="{787B6B7D-11E5-446E-BB96-BFD9355BBE7C}" srcOrd="20" destOrd="0" presId="urn:microsoft.com/office/officeart/2005/8/layout/default"/>
  </dgm:cxnLst>
  <dgm:bg>
    <a:noFill/>
    <a:effectLst>
      <a:outerShdw blurRad="50800" dist="38100" dir="5400000" algn="t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D62571-E16E-4750-82A9-C0D44468FADD}" type="doc">
      <dgm:prSet loTypeId="urn:microsoft.com/office/officeart/2005/8/layout/radial1" loCatId="relationship" qsTypeId="urn:microsoft.com/office/officeart/2005/8/quickstyle/3d2" qsCatId="3D" csTypeId="urn:microsoft.com/office/officeart/2005/8/colors/colorful1" csCatId="colorful" phldr="1"/>
      <dgm:spPr>
        <a:scene3d>
          <a:camera prst="perspectiveAbove" fov="4200000">
            <a:rot lat="21000000" lon="900000" rev="0"/>
          </a:camera>
          <a:lightRig rig="threePt" dir="t"/>
        </a:scene3d>
      </dgm:spPr>
      <dgm:t>
        <a:bodyPr/>
        <a:lstStyle/>
        <a:p>
          <a:endParaRPr lang="it-IT"/>
        </a:p>
      </dgm:t>
    </dgm:pt>
    <dgm:pt modelId="{F3F76DFC-6124-4908-B072-7DA3808A7A2C}">
      <dgm:prSet phldrT="[Testo]" custT="1"/>
      <dgm:spPr>
        <a:sp3d prstMaterial="softEdge">
          <a:bevelT w="127000" h="25400" prst="slope"/>
        </a:sp3d>
      </dgm:spPr>
      <dgm:t>
        <a:bodyPr/>
        <a:lstStyle/>
        <a:p>
          <a:r>
            <a:rPr lang="it-IT" sz="1300" b="1" dirty="0" smtClean="0">
              <a:solidFill>
                <a:schemeClr val="bg1"/>
              </a:solidFill>
              <a:latin typeface="Arial Narrow" pitchFamily="34" charset="0"/>
            </a:rPr>
            <a:t>KNOWLEDGE SHARING</a:t>
          </a:r>
          <a:endParaRPr lang="it-IT" sz="1300" b="1" dirty="0">
            <a:solidFill>
              <a:schemeClr val="bg1"/>
            </a:solidFill>
            <a:latin typeface="Arial Narrow" pitchFamily="34" charset="0"/>
          </a:endParaRPr>
        </a:p>
      </dgm:t>
    </dgm:pt>
    <dgm:pt modelId="{CF249E3A-5817-4399-8F1F-088B2D8F0A8C}" type="parTrans" cxnId="{ACD39AD1-B3DF-42E7-996B-EB6784E804B2}">
      <dgm:prSet/>
      <dgm:spPr/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FFD7CF47-9F44-47C8-8392-D1A740F54AA9}" type="sibTrans" cxnId="{ACD39AD1-B3DF-42E7-996B-EB6784E804B2}">
      <dgm:prSet/>
      <dgm:spPr/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299FB6F7-3FB4-4EE9-95FB-F466D5A53006}">
      <dgm:prSet phldrT="[Testo]"/>
      <dgm:spPr>
        <a:sp3d prstMaterial="softEdge">
          <a:bevelT w="127000" h="25400" prst="slope"/>
        </a:sp3d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 Narrow" pitchFamily="34" charset="0"/>
            </a:rPr>
            <a:t>POLICY, STANDARDS &amp; REGULATION</a:t>
          </a:r>
          <a:endParaRPr lang="it-IT" b="1" dirty="0">
            <a:solidFill>
              <a:schemeClr val="bg1"/>
            </a:solidFill>
            <a:latin typeface="Arial Narrow" pitchFamily="34" charset="0"/>
          </a:endParaRPr>
        </a:p>
      </dgm:t>
    </dgm:pt>
    <dgm:pt modelId="{FB1BF9D0-9074-4207-991D-2579DE8860B0}" type="parTrans" cxnId="{288A97B0-8C8B-47C5-BCB0-D52608C0AB29}">
      <dgm:prSet/>
      <dgm:spPr>
        <a:ln w="38100">
          <a:solidFill>
            <a:srgbClr val="FF0000"/>
          </a:solidFill>
        </a:ln>
        <a:sp3d>
          <a:bevelT prst="slope"/>
        </a:sp3d>
      </dgm:spPr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FD550E53-CF3C-4858-81B4-48FCFFC78C5B}" type="sibTrans" cxnId="{288A97B0-8C8B-47C5-BCB0-D52608C0AB29}">
      <dgm:prSet/>
      <dgm:spPr/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F4CF7C54-3C2C-4162-9013-01E2AD208C0E}">
      <dgm:prSet phldrT="[Testo]"/>
      <dgm:spPr>
        <a:sp3d prstMaterial="softEdge">
          <a:bevelT w="127000" h="25400" prst="slope"/>
        </a:sp3d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 Narrow" pitchFamily="34" charset="0"/>
            </a:rPr>
            <a:t>FINANCE AND BUSINESS MODELS</a:t>
          </a:r>
        </a:p>
      </dgm:t>
    </dgm:pt>
    <dgm:pt modelId="{2CE1E71F-537E-47A8-B65C-3234F2A9CBC9}" type="parTrans" cxnId="{601388AE-9D05-486D-A222-B51C4AAF106C}">
      <dgm:prSet/>
      <dgm:spPr>
        <a:ln w="38100">
          <a:solidFill>
            <a:srgbClr val="FF0000"/>
          </a:solidFill>
        </a:ln>
        <a:sp3d>
          <a:bevelT prst="slope"/>
        </a:sp3d>
      </dgm:spPr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75B59861-9F14-41C7-887E-463F499452DC}" type="sibTrans" cxnId="{601388AE-9D05-486D-A222-B51C4AAF106C}">
      <dgm:prSet/>
      <dgm:spPr/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807C21E6-8830-49D4-BA70-B1AC53A3AA89}">
      <dgm:prSet phldrT="[Testo]"/>
      <dgm:spPr>
        <a:sp3d prstMaterial="softEdge">
          <a:bevelT w="127000" h="25400" prst="slope"/>
        </a:sp3d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 Narrow" pitchFamily="34" charset="0"/>
            </a:rPr>
            <a:t>WORKFORCE SKILLS &amp; KNOWLEDGE</a:t>
          </a:r>
          <a:endParaRPr lang="it-IT" b="1" dirty="0">
            <a:solidFill>
              <a:schemeClr val="bg1"/>
            </a:solidFill>
            <a:latin typeface="Arial Narrow" pitchFamily="34" charset="0"/>
          </a:endParaRPr>
        </a:p>
      </dgm:t>
    </dgm:pt>
    <dgm:pt modelId="{CEC9C1E6-790D-49FB-BD9F-2028C9131CE6}" type="parTrans" cxnId="{8DC812A2-6ECF-44EB-92E1-AEC95F89E289}">
      <dgm:prSet/>
      <dgm:spPr>
        <a:ln w="38100">
          <a:solidFill>
            <a:srgbClr val="FF0000"/>
          </a:solidFill>
        </a:ln>
        <a:sp3d>
          <a:bevelT prst="slope"/>
        </a:sp3d>
      </dgm:spPr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E9FB8783-99CB-476D-8F46-F067EDEE3E65}" type="sibTrans" cxnId="{8DC812A2-6ECF-44EB-92E1-AEC95F89E289}">
      <dgm:prSet/>
      <dgm:spPr/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9DDD6124-EA53-413D-8ACA-585B2355929E}">
      <dgm:prSet phldrT="[Testo]"/>
      <dgm:spPr>
        <a:sp3d prstMaterial="softEdge">
          <a:bevelT w="127000" h="25400" prst="slope"/>
        </a:sp3d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 Narrow" pitchFamily="34" charset="0"/>
            </a:rPr>
            <a:t>USER  &amp; CONSUMER ENGAGEMENT</a:t>
          </a:r>
          <a:endParaRPr lang="it-IT" b="1" dirty="0">
            <a:solidFill>
              <a:schemeClr val="bg1"/>
            </a:solidFill>
            <a:latin typeface="Arial Narrow" pitchFamily="34" charset="0"/>
          </a:endParaRPr>
        </a:p>
      </dgm:t>
    </dgm:pt>
    <dgm:pt modelId="{B78120E2-3B00-4207-BB43-802B2A8C5753}" type="parTrans" cxnId="{34BADFE6-54E2-437C-8883-E8664470DB61}">
      <dgm:prSet/>
      <dgm:spPr>
        <a:ln w="38100">
          <a:solidFill>
            <a:srgbClr val="FF0000"/>
          </a:solidFill>
        </a:ln>
        <a:sp3d>
          <a:bevelT prst="slope"/>
        </a:sp3d>
      </dgm:spPr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AE4C6E39-1811-4826-997B-0F6386064600}" type="sibTrans" cxnId="{34BADFE6-54E2-437C-8883-E8664470DB61}">
      <dgm:prSet/>
      <dgm:spPr/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4EEBCB78-1A6E-4097-9805-A2B4915742FE}">
      <dgm:prSet phldrT="[Testo]"/>
      <dgm:spPr>
        <a:sp3d prstMaterial="softEdge">
          <a:bevelT w="127000" h="25400" prst="slope"/>
        </a:sp3d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 Narrow" pitchFamily="34" charset="0"/>
            </a:rPr>
            <a:t>TECHNOLOGY &amp; SYSTEMS DEVELOPMENT</a:t>
          </a:r>
          <a:endParaRPr lang="it-IT" b="1" dirty="0">
            <a:solidFill>
              <a:schemeClr val="bg1"/>
            </a:solidFill>
            <a:latin typeface="Arial Narrow" pitchFamily="34" charset="0"/>
          </a:endParaRPr>
        </a:p>
      </dgm:t>
    </dgm:pt>
    <dgm:pt modelId="{42631813-EBE7-4B92-B08E-166E279A6D12}" type="parTrans" cxnId="{A39AC47E-874C-4650-AE3C-BCBA6A5105F7}">
      <dgm:prSet/>
      <dgm:spPr>
        <a:ln w="38100">
          <a:solidFill>
            <a:srgbClr val="FF0000"/>
          </a:solidFill>
        </a:ln>
        <a:sp3d>
          <a:bevelT prst="slope"/>
        </a:sp3d>
      </dgm:spPr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10CC9811-BAAC-404A-BC93-668CCFC8A5B9}" type="sibTrans" cxnId="{A39AC47E-874C-4650-AE3C-BCBA6A5105F7}">
      <dgm:prSet/>
      <dgm:spPr/>
      <dgm:t>
        <a:bodyPr/>
        <a:lstStyle/>
        <a:p>
          <a:endParaRPr lang="it-IT" b="1">
            <a:solidFill>
              <a:schemeClr val="bg1"/>
            </a:solidFill>
            <a:latin typeface="Arial Narrow" pitchFamily="34" charset="0"/>
          </a:endParaRPr>
        </a:p>
      </dgm:t>
    </dgm:pt>
    <dgm:pt modelId="{1D454BEF-572A-4487-8538-892FA75DB4A7}" type="pres">
      <dgm:prSet presAssocID="{18D62571-E16E-4750-82A9-C0D44468FAD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DCCE98D-20A3-421B-B689-E72BC1AECAA7}" type="pres">
      <dgm:prSet presAssocID="{F3F76DFC-6124-4908-B072-7DA3808A7A2C}" presName="centerShape" presStyleLbl="node0" presStyleIdx="0" presStyleCnt="1"/>
      <dgm:spPr/>
      <dgm:t>
        <a:bodyPr/>
        <a:lstStyle/>
        <a:p>
          <a:endParaRPr lang="it-IT"/>
        </a:p>
      </dgm:t>
    </dgm:pt>
    <dgm:pt modelId="{68984328-2DD0-4643-9874-8F5244A57032}" type="pres">
      <dgm:prSet presAssocID="{FB1BF9D0-9074-4207-991D-2579DE8860B0}" presName="Name9" presStyleLbl="parChTrans1D2" presStyleIdx="0" presStyleCnt="5"/>
      <dgm:spPr/>
      <dgm:t>
        <a:bodyPr/>
        <a:lstStyle/>
        <a:p>
          <a:endParaRPr lang="it-IT"/>
        </a:p>
      </dgm:t>
    </dgm:pt>
    <dgm:pt modelId="{CF7922B0-9E24-48D7-8091-A08CE0644697}" type="pres">
      <dgm:prSet presAssocID="{FB1BF9D0-9074-4207-991D-2579DE8860B0}" presName="connTx" presStyleLbl="parChTrans1D2" presStyleIdx="0" presStyleCnt="5"/>
      <dgm:spPr/>
      <dgm:t>
        <a:bodyPr/>
        <a:lstStyle/>
        <a:p>
          <a:endParaRPr lang="it-IT"/>
        </a:p>
      </dgm:t>
    </dgm:pt>
    <dgm:pt modelId="{6600D2B2-FC99-4E40-9084-1B9FD3B6A274}" type="pres">
      <dgm:prSet presAssocID="{299FB6F7-3FB4-4EE9-95FB-F466D5A53006}" presName="node" presStyleLbl="node1" presStyleIdx="0" presStyleCnt="5" custRadScaleRad="82591" custRadScaleInc="449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959EEA-475C-4693-8A67-C6363490A399}" type="pres">
      <dgm:prSet presAssocID="{2CE1E71F-537E-47A8-B65C-3234F2A9CBC9}" presName="Name9" presStyleLbl="parChTrans1D2" presStyleIdx="1" presStyleCnt="5"/>
      <dgm:spPr/>
      <dgm:t>
        <a:bodyPr/>
        <a:lstStyle/>
        <a:p>
          <a:endParaRPr lang="it-IT"/>
        </a:p>
      </dgm:t>
    </dgm:pt>
    <dgm:pt modelId="{70B4E429-C84D-48B1-8123-63970CF7767D}" type="pres">
      <dgm:prSet presAssocID="{2CE1E71F-537E-47A8-B65C-3234F2A9CBC9}" presName="connTx" presStyleLbl="parChTrans1D2" presStyleIdx="1" presStyleCnt="5"/>
      <dgm:spPr/>
      <dgm:t>
        <a:bodyPr/>
        <a:lstStyle/>
        <a:p>
          <a:endParaRPr lang="it-IT"/>
        </a:p>
      </dgm:t>
    </dgm:pt>
    <dgm:pt modelId="{EF5C1E66-1B4A-4264-B3A5-6E3530078952}" type="pres">
      <dgm:prSet presAssocID="{F4CF7C54-3C2C-4162-9013-01E2AD208C0E}" presName="node" presStyleLbl="node1" presStyleIdx="1" presStyleCnt="5" custRadScaleRad="83037" custRadScaleInc="-647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C14B405-7302-48C5-A3ED-8E4FCB492AEC}" type="pres">
      <dgm:prSet presAssocID="{CEC9C1E6-790D-49FB-BD9F-2028C9131CE6}" presName="Name9" presStyleLbl="parChTrans1D2" presStyleIdx="2" presStyleCnt="5"/>
      <dgm:spPr/>
      <dgm:t>
        <a:bodyPr/>
        <a:lstStyle/>
        <a:p>
          <a:endParaRPr lang="it-IT"/>
        </a:p>
      </dgm:t>
    </dgm:pt>
    <dgm:pt modelId="{3BB63113-9995-466D-BE72-374460EACD8C}" type="pres">
      <dgm:prSet presAssocID="{CEC9C1E6-790D-49FB-BD9F-2028C9131CE6}" presName="connTx" presStyleLbl="parChTrans1D2" presStyleIdx="2" presStyleCnt="5"/>
      <dgm:spPr/>
      <dgm:t>
        <a:bodyPr/>
        <a:lstStyle/>
        <a:p>
          <a:endParaRPr lang="it-IT"/>
        </a:p>
      </dgm:t>
    </dgm:pt>
    <dgm:pt modelId="{BEE3285F-4BB6-428C-B0E2-A15A70C1EFC1}" type="pres">
      <dgm:prSet presAssocID="{807C21E6-8830-49D4-BA70-B1AC53A3AA89}" presName="node" presStyleLbl="node1" presStyleIdx="2" presStyleCnt="5" custRadScaleRad="85248" custRadScaleInc="720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63895F8-85C9-40C7-BD56-D098F65EA5E1}" type="pres">
      <dgm:prSet presAssocID="{B78120E2-3B00-4207-BB43-802B2A8C5753}" presName="Name9" presStyleLbl="parChTrans1D2" presStyleIdx="3" presStyleCnt="5"/>
      <dgm:spPr/>
      <dgm:t>
        <a:bodyPr/>
        <a:lstStyle/>
        <a:p>
          <a:endParaRPr lang="it-IT"/>
        </a:p>
      </dgm:t>
    </dgm:pt>
    <dgm:pt modelId="{07516A54-24C0-42F6-8996-26E37A105FA5}" type="pres">
      <dgm:prSet presAssocID="{B78120E2-3B00-4207-BB43-802B2A8C5753}" presName="connTx" presStyleLbl="parChTrans1D2" presStyleIdx="3" presStyleCnt="5"/>
      <dgm:spPr/>
      <dgm:t>
        <a:bodyPr/>
        <a:lstStyle/>
        <a:p>
          <a:endParaRPr lang="it-IT"/>
        </a:p>
      </dgm:t>
    </dgm:pt>
    <dgm:pt modelId="{4C32B148-AF4A-4B9E-A667-2E5A1CF0EAE0}" type="pres">
      <dgm:prSet presAssocID="{9DDD6124-EA53-413D-8ACA-585B2355929E}" presName="node" presStyleLbl="node1" presStyleIdx="3" presStyleCnt="5" custRadScaleRad="86973" custRadScaleInc="-62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80E34E-8480-4C50-865F-4F161C7AFBC6}" type="pres">
      <dgm:prSet presAssocID="{42631813-EBE7-4B92-B08E-166E279A6D12}" presName="Name9" presStyleLbl="parChTrans1D2" presStyleIdx="4" presStyleCnt="5"/>
      <dgm:spPr/>
      <dgm:t>
        <a:bodyPr/>
        <a:lstStyle/>
        <a:p>
          <a:endParaRPr lang="it-IT"/>
        </a:p>
      </dgm:t>
    </dgm:pt>
    <dgm:pt modelId="{DF23AA02-B289-4C3E-9B21-FCC05CD45B10}" type="pres">
      <dgm:prSet presAssocID="{42631813-EBE7-4B92-B08E-166E279A6D12}" presName="connTx" presStyleLbl="parChTrans1D2" presStyleIdx="4" presStyleCnt="5"/>
      <dgm:spPr/>
      <dgm:t>
        <a:bodyPr/>
        <a:lstStyle/>
        <a:p>
          <a:endParaRPr lang="it-IT"/>
        </a:p>
      </dgm:t>
    </dgm:pt>
    <dgm:pt modelId="{5A26055F-B749-4D1C-A960-1E6888EBA15D}" type="pres">
      <dgm:prSet presAssocID="{4EEBCB78-1A6E-4097-9805-A2B4915742FE}" presName="node" presStyleLbl="node1" presStyleIdx="4" presStyleCnt="5" custRadScaleRad="81843" custRadScaleInc="61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B18D662-DD3F-435B-87EE-8999502F2FB3}" type="presOf" srcId="{FB1BF9D0-9074-4207-991D-2579DE8860B0}" destId="{CF7922B0-9E24-48D7-8091-A08CE0644697}" srcOrd="1" destOrd="0" presId="urn:microsoft.com/office/officeart/2005/8/layout/radial1"/>
    <dgm:cxn modelId="{A39AC47E-874C-4650-AE3C-BCBA6A5105F7}" srcId="{F3F76DFC-6124-4908-B072-7DA3808A7A2C}" destId="{4EEBCB78-1A6E-4097-9805-A2B4915742FE}" srcOrd="4" destOrd="0" parTransId="{42631813-EBE7-4B92-B08E-166E279A6D12}" sibTransId="{10CC9811-BAAC-404A-BC93-668CCFC8A5B9}"/>
    <dgm:cxn modelId="{853B5FD3-3A5F-4102-83AE-BB202905F9C1}" type="presOf" srcId="{4EEBCB78-1A6E-4097-9805-A2B4915742FE}" destId="{5A26055F-B749-4D1C-A960-1E6888EBA15D}" srcOrd="0" destOrd="0" presId="urn:microsoft.com/office/officeart/2005/8/layout/radial1"/>
    <dgm:cxn modelId="{E15C853E-BD67-4C7E-9402-1495EB7B6819}" type="presOf" srcId="{299FB6F7-3FB4-4EE9-95FB-F466D5A53006}" destId="{6600D2B2-FC99-4E40-9084-1B9FD3B6A274}" srcOrd="0" destOrd="0" presId="urn:microsoft.com/office/officeart/2005/8/layout/radial1"/>
    <dgm:cxn modelId="{8DC812A2-6ECF-44EB-92E1-AEC95F89E289}" srcId="{F3F76DFC-6124-4908-B072-7DA3808A7A2C}" destId="{807C21E6-8830-49D4-BA70-B1AC53A3AA89}" srcOrd="2" destOrd="0" parTransId="{CEC9C1E6-790D-49FB-BD9F-2028C9131CE6}" sibTransId="{E9FB8783-99CB-476D-8F46-F067EDEE3E65}"/>
    <dgm:cxn modelId="{F75C4116-02E2-448A-BDCD-E6D60D2C6DF0}" type="presOf" srcId="{2CE1E71F-537E-47A8-B65C-3234F2A9CBC9}" destId="{9A959EEA-475C-4693-8A67-C6363490A399}" srcOrd="0" destOrd="0" presId="urn:microsoft.com/office/officeart/2005/8/layout/radial1"/>
    <dgm:cxn modelId="{601388AE-9D05-486D-A222-B51C4AAF106C}" srcId="{F3F76DFC-6124-4908-B072-7DA3808A7A2C}" destId="{F4CF7C54-3C2C-4162-9013-01E2AD208C0E}" srcOrd="1" destOrd="0" parTransId="{2CE1E71F-537E-47A8-B65C-3234F2A9CBC9}" sibTransId="{75B59861-9F14-41C7-887E-463F499452DC}"/>
    <dgm:cxn modelId="{02F2D772-78C4-4398-89F4-9C18C918D0F7}" type="presOf" srcId="{B78120E2-3B00-4207-BB43-802B2A8C5753}" destId="{07516A54-24C0-42F6-8996-26E37A105FA5}" srcOrd="1" destOrd="0" presId="urn:microsoft.com/office/officeart/2005/8/layout/radial1"/>
    <dgm:cxn modelId="{D3B78ECB-0FE6-4221-8E11-E5C746C7FC91}" type="presOf" srcId="{2CE1E71F-537E-47A8-B65C-3234F2A9CBC9}" destId="{70B4E429-C84D-48B1-8123-63970CF7767D}" srcOrd="1" destOrd="0" presId="urn:microsoft.com/office/officeart/2005/8/layout/radial1"/>
    <dgm:cxn modelId="{288A97B0-8C8B-47C5-BCB0-D52608C0AB29}" srcId="{F3F76DFC-6124-4908-B072-7DA3808A7A2C}" destId="{299FB6F7-3FB4-4EE9-95FB-F466D5A53006}" srcOrd="0" destOrd="0" parTransId="{FB1BF9D0-9074-4207-991D-2579DE8860B0}" sibTransId="{FD550E53-CF3C-4858-81B4-48FCFFC78C5B}"/>
    <dgm:cxn modelId="{FF2D99EC-69EE-4330-BAA2-E6C01AD6DA00}" type="presOf" srcId="{CEC9C1E6-790D-49FB-BD9F-2028C9131CE6}" destId="{4C14B405-7302-48C5-A3ED-8E4FCB492AEC}" srcOrd="0" destOrd="0" presId="urn:microsoft.com/office/officeart/2005/8/layout/radial1"/>
    <dgm:cxn modelId="{7263FB84-2D06-4AF6-9294-5262E385330E}" type="presOf" srcId="{F3F76DFC-6124-4908-B072-7DA3808A7A2C}" destId="{DDCCE98D-20A3-421B-B689-E72BC1AECAA7}" srcOrd="0" destOrd="0" presId="urn:microsoft.com/office/officeart/2005/8/layout/radial1"/>
    <dgm:cxn modelId="{ACD39AD1-B3DF-42E7-996B-EB6784E804B2}" srcId="{18D62571-E16E-4750-82A9-C0D44468FADD}" destId="{F3F76DFC-6124-4908-B072-7DA3808A7A2C}" srcOrd="0" destOrd="0" parTransId="{CF249E3A-5817-4399-8F1F-088B2D8F0A8C}" sibTransId="{FFD7CF47-9F44-47C8-8392-D1A740F54AA9}"/>
    <dgm:cxn modelId="{4FD2C204-5DEE-4182-B79B-C071AEF12115}" type="presOf" srcId="{FB1BF9D0-9074-4207-991D-2579DE8860B0}" destId="{68984328-2DD0-4643-9874-8F5244A57032}" srcOrd="0" destOrd="0" presId="urn:microsoft.com/office/officeart/2005/8/layout/radial1"/>
    <dgm:cxn modelId="{E1F94049-2987-4C01-BA1A-C3611A2A19C9}" type="presOf" srcId="{42631813-EBE7-4B92-B08E-166E279A6D12}" destId="{DF23AA02-B289-4C3E-9B21-FCC05CD45B10}" srcOrd="1" destOrd="0" presId="urn:microsoft.com/office/officeart/2005/8/layout/radial1"/>
    <dgm:cxn modelId="{D3321A26-A195-48B6-AFA7-61EBE13188B2}" type="presOf" srcId="{18D62571-E16E-4750-82A9-C0D44468FADD}" destId="{1D454BEF-572A-4487-8538-892FA75DB4A7}" srcOrd="0" destOrd="0" presId="urn:microsoft.com/office/officeart/2005/8/layout/radial1"/>
    <dgm:cxn modelId="{99332F02-2E39-4822-81AE-7A191A92503B}" type="presOf" srcId="{9DDD6124-EA53-413D-8ACA-585B2355929E}" destId="{4C32B148-AF4A-4B9E-A667-2E5A1CF0EAE0}" srcOrd="0" destOrd="0" presId="urn:microsoft.com/office/officeart/2005/8/layout/radial1"/>
    <dgm:cxn modelId="{3DD6E904-8B0E-4B36-AB5C-20F52565C20D}" type="presOf" srcId="{CEC9C1E6-790D-49FB-BD9F-2028C9131CE6}" destId="{3BB63113-9995-466D-BE72-374460EACD8C}" srcOrd="1" destOrd="0" presId="urn:microsoft.com/office/officeart/2005/8/layout/radial1"/>
    <dgm:cxn modelId="{192C5C86-0479-41E6-A019-A120011DF8FF}" type="presOf" srcId="{B78120E2-3B00-4207-BB43-802B2A8C5753}" destId="{063895F8-85C9-40C7-BD56-D098F65EA5E1}" srcOrd="0" destOrd="0" presId="urn:microsoft.com/office/officeart/2005/8/layout/radial1"/>
    <dgm:cxn modelId="{1464D9D7-A953-4064-8E50-0A06C257B4D5}" type="presOf" srcId="{F4CF7C54-3C2C-4162-9013-01E2AD208C0E}" destId="{EF5C1E66-1B4A-4264-B3A5-6E3530078952}" srcOrd="0" destOrd="0" presId="urn:microsoft.com/office/officeart/2005/8/layout/radial1"/>
    <dgm:cxn modelId="{1F726EA2-7356-4EAC-BD7E-331BA7F1D3E8}" type="presOf" srcId="{807C21E6-8830-49D4-BA70-B1AC53A3AA89}" destId="{BEE3285F-4BB6-428C-B0E2-A15A70C1EFC1}" srcOrd="0" destOrd="0" presId="urn:microsoft.com/office/officeart/2005/8/layout/radial1"/>
    <dgm:cxn modelId="{34BADFE6-54E2-437C-8883-E8664470DB61}" srcId="{F3F76DFC-6124-4908-B072-7DA3808A7A2C}" destId="{9DDD6124-EA53-413D-8ACA-585B2355929E}" srcOrd="3" destOrd="0" parTransId="{B78120E2-3B00-4207-BB43-802B2A8C5753}" sibTransId="{AE4C6E39-1811-4826-997B-0F6386064600}"/>
    <dgm:cxn modelId="{716A0957-018E-4DA1-BF40-DCB57812BE43}" type="presOf" srcId="{42631813-EBE7-4B92-B08E-166E279A6D12}" destId="{AC80E34E-8480-4C50-865F-4F161C7AFBC6}" srcOrd="0" destOrd="0" presId="urn:microsoft.com/office/officeart/2005/8/layout/radial1"/>
    <dgm:cxn modelId="{38971358-8B5D-4412-9D1B-BD85045C30FB}" type="presParOf" srcId="{1D454BEF-572A-4487-8538-892FA75DB4A7}" destId="{DDCCE98D-20A3-421B-B689-E72BC1AECAA7}" srcOrd="0" destOrd="0" presId="urn:microsoft.com/office/officeart/2005/8/layout/radial1"/>
    <dgm:cxn modelId="{7C2B3AF7-715C-4321-A8B8-9DDEDECDB6FB}" type="presParOf" srcId="{1D454BEF-572A-4487-8538-892FA75DB4A7}" destId="{68984328-2DD0-4643-9874-8F5244A57032}" srcOrd="1" destOrd="0" presId="urn:microsoft.com/office/officeart/2005/8/layout/radial1"/>
    <dgm:cxn modelId="{6B0D65C0-8031-47CB-BD41-084E614DBE50}" type="presParOf" srcId="{68984328-2DD0-4643-9874-8F5244A57032}" destId="{CF7922B0-9E24-48D7-8091-A08CE0644697}" srcOrd="0" destOrd="0" presId="urn:microsoft.com/office/officeart/2005/8/layout/radial1"/>
    <dgm:cxn modelId="{70F882B7-D57D-45E1-B77A-FB9036ECA5B6}" type="presParOf" srcId="{1D454BEF-572A-4487-8538-892FA75DB4A7}" destId="{6600D2B2-FC99-4E40-9084-1B9FD3B6A274}" srcOrd="2" destOrd="0" presId="urn:microsoft.com/office/officeart/2005/8/layout/radial1"/>
    <dgm:cxn modelId="{88174A11-EB6C-423D-B6BE-95805DBBBBE4}" type="presParOf" srcId="{1D454BEF-572A-4487-8538-892FA75DB4A7}" destId="{9A959EEA-475C-4693-8A67-C6363490A399}" srcOrd="3" destOrd="0" presId="urn:microsoft.com/office/officeart/2005/8/layout/radial1"/>
    <dgm:cxn modelId="{2C771880-1C12-4420-B099-33021BF308AA}" type="presParOf" srcId="{9A959EEA-475C-4693-8A67-C6363490A399}" destId="{70B4E429-C84D-48B1-8123-63970CF7767D}" srcOrd="0" destOrd="0" presId="urn:microsoft.com/office/officeart/2005/8/layout/radial1"/>
    <dgm:cxn modelId="{997F2B17-AAA8-4749-837B-4C9223C35793}" type="presParOf" srcId="{1D454BEF-572A-4487-8538-892FA75DB4A7}" destId="{EF5C1E66-1B4A-4264-B3A5-6E3530078952}" srcOrd="4" destOrd="0" presId="urn:microsoft.com/office/officeart/2005/8/layout/radial1"/>
    <dgm:cxn modelId="{D84B61AE-39E7-40F7-8309-A8881F7765C1}" type="presParOf" srcId="{1D454BEF-572A-4487-8538-892FA75DB4A7}" destId="{4C14B405-7302-48C5-A3ED-8E4FCB492AEC}" srcOrd="5" destOrd="0" presId="urn:microsoft.com/office/officeart/2005/8/layout/radial1"/>
    <dgm:cxn modelId="{4F60E77E-C402-4362-A5C0-A2FA3542846E}" type="presParOf" srcId="{4C14B405-7302-48C5-A3ED-8E4FCB492AEC}" destId="{3BB63113-9995-466D-BE72-374460EACD8C}" srcOrd="0" destOrd="0" presId="urn:microsoft.com/office/officeart/2005/8/layout/radial1"/>
    <dgm:cxn modelId="{2FA2FFD2-1AB1-4634-BAFF-85E28D6D8C99}" type="presParOf" srcId="{1D454BEF-572A-4487-8538-892FA75DB4A7}" destId="{BEE3285F-4BB6-428C-B0E2-A15A70C1EFC1}" srcOrd="6" destOrd="0" presId="urn:microsoft.com/office/officeart/2005/8/layout/radial1"/>
    <dgm:cxn modelId="{18141FA7-F688-4216-9723-676C67A44CB4}" type="presParOf" srcId="{1D454BEF-572A-4487-8538-892FA75DB4A7}" destId="{063895F8-85C9-40C7-BD56-D098F65EA5E1}" srcOrd="7" destOrd="0" presId="urn:microsoft.com/office/officeart/2005/8/layout/radial1"/>
    <dgm:cxn modelId="{3E12869C-3096-4EE6-9C01-F29A65C75A75}" type="presParOf" srcId="{063895F8-85C9-40C7-BD56-D098F65EA5E1}" destId="{07516A54-24C0-42F6-8996-26E37A105FA5}" srcOrd="0" destOrd="0" presId="urn:microsoft.com/office/officeart/2005/8/layout/radial1"/>
    <dgm:cxn modelId="{151811F9-EADC-43A3-ACDE-5CED9CA38ADE}" type="presParOf" srcId="{1D454BEF-572A-4487-8538-892FA75DB4A7}" destId="{4C32B148-AF4A-4B9E-A667-2E5A1CF0EAE0}" srcOrd="8" destOrd="0" presId="urn:microsoft.com/office/officeart/2005/8/layout/radial1"/>
    <dgm:cxn modelId="{8370DCB3-DF4A-4F01-A09E-6022442CD979}" type="presParOf" srcId="{1D454BEF-572A-4487-8538-892FA75DB4A7}" destId="{AC80E34E-8480-4C50-865F-4F161C7AFBC6}" srcOrd="9" destOrd="0" presId="urn:microsoft.com/office/officeart/2005/8/layout/radial1"/>
    <dgm:cxn modelId="{EAE2F95E-7DBA-497A-A441-1A2B85357B0B}" type="presParOf" srcId="{AC80E34E-8480-4C50-865F-4F161C7AFBC6}" destId="{DF23AA02-B289-4C3E-9B21-FCC05CD45B10}" srcOrd="0" destOrd="0" presId="urn:microsoft.com/office/officeart/2005/8/layout/radial1"/>
    <dgm:cxn modelId="{A6B708D1-17F4-4200-BB43-29E817F79BAE}" type="presParOf" srcId="{1D454BEF-572A-4487-8538-892FA75DB4A7}" destId="{5A26055F-B749-4D1C-A960-1E6888EBA15D}" srcOrd="10" destOrd="0" presId="urn:microsoft.com/office/officeart/2005/8/layout/radial1"/>
  </dgm:cxnLst>
  <dgm:bg>
    <a:effectLst>
      <a:outerShdw blurRad="50800" dist="38100" dir="5400000" algn="t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803FBB-183C-4994-9DD0-9186B896DCAB}" type="doc">
      <dgm:prSet loTypeId="urn:microsoft.com/office/officeart/2005/8/layout/defaul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2F14961-6828-4DAF-AB16-2E51E3FBD34E}">
      <dgm:prSet phldrT="[Text]" custT="1"/>
      <dgm:spPr/>
      <dgm:t>
        <a:bodyPr/>
        <a:lstStyle/>
        <a:p>
          <a:r>
            <a:rPr lang="en-US" sz="2000" dirty="0" smtClean="0"/>
            <a:t>Annex 1:</a:t>
          </a:r>
          <a:r>
            <a:rPr lang="en-US" sz="2300" dirty="0" smtClean="0"/>
            <a:t> </a:t>
          </a:r>
          <a:br>
            <a:rPr lang="en-US" sz="2300" dirty="0" smtClean="0"/>
          </a:br>
          <a:r>
            <a:rPr lang="en-US" sz="2300" dirty="0" smtClean="0"/>
            <a:t>Global Smart Grid Inventory</a:t>
          </a:r>
          <a:endParaRPr lang="en-US" sz="2300" dirty="0"/>
        </a:p>
      </dgm:t>
    </dgm:pt>
    <dgm:pt modelId="{F6B9EEBF-8AA7-41C2-8EB2-384DF54FD2F6}" type="parTrans" cxnId="{BD7E2BD4-77C8-4B30-A247-8B57CB75647F}">
      <dgm:prSet/>
      <dgm:spPr/>
      <dgm:t>
        <a:bodyPr/>
        <a:lstStyle/>
        <a:p>
          <a:endParaRPr lang="en-US"/>
        </a:p>
      </dgm:t>
    </dgm:pt>
    <dgm:pt modelId="{31D50498-930B-443C-978F-335B1C685BCB}" type="sibTrans" cxnId="{BD7E2BD4-77C8-4B30-A247-8B57CB75647F}">
      <dgm:prSet/>
      <dgm:spPr/>
      <dgm:t>
        <a:bodyPr/>
        <a:lstStyle/>
        <a:p>
          <a:endParaRPr lang="en-US"/>
        </a:p>
      </dgm:t>
    </dgm:pt>
    <dgm:pt modelId="{D5742445-56CA-48EF-B826-7CA9CA2717E5}">
      <dgm:prSet phldrT="[Text]" custT="1"/>
      <dgm:spPr/>
      <dgm:t>
        <a:bodyPr/>
        <a:lstStyle/>
        <a:p>
          <a:r>
            <a:rPr lang="en-US" sz="2000" dirty="0" smtClean="0"/>
            <a:t>Annex 2</a:t>
          </a:r>
          <a:r>
            <a:rPr lang="en-US" sz="2800" dirty="0" smtClean="0"/>
            <a:t>: </a:t>
          </a:r>
          <a:br>
            <a:rPr lang="en-US" sz="2800" dirty="0" smtClean="0"/>
          </a:br>
          <a:r>
            <a:rPr lang="en-US" sz="2400" dirty="0" smtClean="0"/>
            <a:t>Smart Grid Case Studies</a:t>
          </a:r>
          <a:endParaRPr lang="en-US" sz="2400" dirty="0"/>
        </a:p>
      </dgm:t>
    </dgm:pt>
    <dgm:pt modelId="{1B87230D-FF55-4207-977B-2DCBB15F4210}" type="parTrans" cxnId="{60D6B83E-43EE-4AAF-BC36-533C96A94005}">
      <dgm:prSet/>
      <dgm:spPr/>
      <dgm:t>
        <a:bodyPr/>
        <a:lstStyle/>
        <a:p>
          <a:endParaRPr lang="en-US"/>
        </a:p>
      </dgm:t>
    </dgm:pt>
    <dgm:pt modelId="{4D167D86-3977-437A-BCCA-C137F9EC7D91}" type="sibTrans" cxnId="{60D6B83E-43EE-4AAF-BC36-533C96A94005}">
      <dgm:prSet/>
      <dgm:spPr/>
      <dgm:t>
        <a:bodyPr/>
        <a:lstStyle/>
        <a:p>
          <a:endParaRPr lang="en-US"/>
        </a:p>
      </dgm:t>
    </dgm:pt>
    <dgm:pt modelId="{BF598086-AD80-453A-93A1-9EAB5C653DB7}">
      <dgm:prSet phldrT="[Text]" custT="1"/>
      <dgm:spPr/>
      <dgm:t>
        <a:bodyPr/>
        <a:lstStyle/>
        <a:p>
          <a:r>
            <a:rPr lang="en-US" sz="2000" dirty="0" smtClean="0"/>
            <a:t>Annex 3: </a:t>
          </a:r>
          <a:br>
            <a:rPr lang="en-US" sz="2000" dirty="0" smtClean="0"/>
          </a:br>
          <a:r>
            <a:rPr lang="en-US" sz="2400" dirty="0" smtClean="0"/>
            <a:t>Benefit-Cost Analyses and Toolkits</a:t>
          </a:r>
          <a:endParaRPr lang="en-US" sz="2400" dirty="0"/>
        </a:p>
      </dgm:t>
    </dgm:pt>
    <dgm:pt modelId="{1B590A8F-EF6B-408F-A362-796719AE9916}" type="parTrans" cxnId="{263EE35F-EC9F-4F54-A6D8-08E2F0C4461D}">
      <dgm:prSet/>
      <dgm:spPr/>
      <dgm:t>
        <a:bodyPr/>
        <a:lstStyle/>
        <a:p>
          <a:endParaRPr lang="en-US"/>
        </a:p>
      </dgm:t>
    </dgm:pt>
    <dgm:pt modelId="{49D912C0-F212-4582-949A-E1A76E7EADC9}" type="sibTrans" cxnId="{263EE35F-EC9F-4F54-A6D8-08E2F0C4461D}">
      <dgm:prSet/>
      <dgm:spPr/>
      <dgm:t>
        <a:bodyPr/>
        <a:lstStyle/>
        <a:p>
          <a:endParaRPr lang="en-US"/>
        </a:p>
      </dgm:t>
    </dgm:pt>
    <dgm:pt modelId="{CB25DF6D-E19E-46CF-BD80-11EA9E2E5993}">
      <dgm:prSet phldrT="[Text]" custT="1"/>
      <dgm:spPr/>
      <dgm:t>
        <a:bodyPr/>
        <a:lstStyle/>
        <a:p>
          <a:r>
            <a:rPr lang="en-US" sz="2000" dirty="0" smtClean="0"/>
            <a:t>Annex 4: </a:t>
          </a:r>
          <a:br>
            <a:rPr lang="en-US" sz="2000" dirty="0" smtClean="0"/>
          </a:br>
          <a:r>
            <a:rPr lang="en-US" sz="2300" dirty="0" smtClean="0"/>
            <a:t>Synthesis of Insights for Decision Makers</a:t>
          </a:r>
          <a:endParaRPr lang="en-US" sz="2300" dirty="0"/>
        </a:p>
      </dgm:t>
    </dgm:pt>
    <dgm:pt modelId="{26E47CC7-81AF-488E-8E89-71B1BBFE6744}" type="parTrans" cxnId="{8A34C8EE-CFB6-432F-8978-04D42C2A93AC}">
      <dgm:prSet/>
      <dgm:spPr/>
      <dgm:t>
        <a:bodyPr/>
        <a:lstStyle/>
        <a:p>
          <a:endParaRPr lang="en-US"/>
        </a:p>
      </dgm:t>
    </dgm:pt>
    <dgm:pt modelId="{15A4DCEF-9B3E-4056-92C3-A6047856EFF8}" type="sibTrans" cxnId="{8A34C8EE-CFB6-432F-8978-04D42C2A93AC}">
      <dgm:prSet/>
      <dgm:spPr/>
      <dgm:t>
        <a:bodyPr/>
        <a:lstStyle/>
        <a:p>
          <a:endParaRPr lang="en-US"/>
        </a:p>
      </dgm:t>
    </dgm:pt>
    <dgm:pt modelId="{B076CAFB-3B68-45B4-88DA-ADF25BC2B9C4}" type="pres">
      <dgm:prSet presAssocID="{D0803FBB-183C-4994-9DD0-9186B896DC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838A9E-0F4C-4115-A42C-BC5AF7DB5506}" type="pres">
      <dgm:prSet presAssocID="{42F14961-6828-4DAF-AB16-2E51E3FBD34E}" presName="node" presStyleLbl="node1" presStyleIdx="0" presStyleCnt="4" custScaleY="156345" custLinFactNeighborX="476" custLinFactNeighborY="-378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80BFC-3344-4044-B9D5-37F239D8404C}" type="pres">
      <dgm:prSet presAssocID="{31D50498-930B-443C-978F-335B1C685BCB}" presName="sibTrans" presStyleCnt="0"/>
      <dgm:spPr/>
    </dgm:pt>
    <dgm:pt modelId="{750B3E34-4706-43FF-AEB1-6256E3BA4F5A}" type="pres">
      <dgm:prSet presAssocID="{D5742445-56CA-48EF-B826-7CA9CA2717E5}" presName="node" presStyleLbl="node1" presStyleIdx="1" presStyleCnt="4" custScaleY="156722" custLinFactNeighborX="-4995" custLinFactNeighborY="-375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1AF1E-A471-423E-873C-ED5578EBAC82}" type="pres">
      <dgm:prSet presAssocID="{4D167D86-3977-437A-BCCA-C137F9EC7D91}" presName="sibTrans" presStyleCnt="0"/>
      <dgm:spPr/>
    </dgm:pt>
    <dgm:pt modelId="{25051DC0-9DCE-4492-82A6-C85499579654}" type="pres">
      <dgm:prSet presAssocID="{BF598086-AD80-453A-93A1-9EAB5C653DB7}" presName="node" presStyleLbl="node1" presStyleIdx="2" presStyleCnt="4" custScaleY="155677" custLinFactNeighborX="488" custLinFactNeighborY="-401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EACCE-4FF6-4B84-9F45-4D081B9A5363}" type="pres">
      <dgm:prSet presAssocID="{49D912C0-F212-4582-949A-E1A76E7EADC9}" presName="sibTrans" presStyleCnt="0"/>
      <dgm:spPr/>
    </dgm:pt>
    <dgm:pt modelId="{A97A09E3-69B4-471C-9F1D-042E878D86C7}" type="pres">
      <dgm:prSet presAssocID="{CB25DF6D-E19E-46CF-BD80-11EA9E2E5993}" presName="node" presStyleLbl="node1" presStyleIdx="3" presStyleCnt="4" custScaleX="100229" custScaleY="158705" custLinFactNeighborX="-4665" custLinFactNeighborY="-39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F7DA7E-10A5-4226-9906-9340B4E156DE}" type="presOf" srcId="{42F14961-6828-4DAF-AB16-2E51E3FBD34E}" destId="{E9838A9E-0F4C-4115-A42C-BC5AF7DB5506}" srcOrd="0" destOrd="0" presId="urn:microsoft.com/office/officeart/2005/8/layout/default"/>
    <dgm:cxn modelId="{BD7E2BD4-77C8-4B30-A247-8B57CB75647F}" srcId="{D0803FBB-183C-4994-9DD0-9186B896DCAB}" destId="{42F14961-6828-4DAF-AB16-2E51E3FBD34E}" srcOrd="0" destOrd="0" parTransId="{F6B9EEBF-8AA7-41C2-8EB2-384DF54FD2F6}" sibTransId="{31D50498-930B-443C-978F-335B1C685BCB}"/>
    <dgm:cxn modelId="{60D6B83E-43EE-4AAF-BC36-533C96A94005}" srcId="{D0803FBB-183C-4994-9DD0-9186B896DCAB}" destId="{D5742445-56CA-48EF-B826-7CA9CA2717E5}" srcOrd="1" destOrd="0" parTransId="{1B87230D-FF55-4207-977B-2DCBB15F4210}" sibTransId="{4D167D86-3977-437A-BCCA-C137F9EC7D91}"/>
    <dgm:cxn modelId="{D0F47793-82F4-4165-90FF-17F4C431071F}" type="presOf" srcId="{D5742445-56CA-48EF-B826-7CA9CA2717E5}" destId="{750B3E34-4706-43FF-AEB1-6256E3BA4F5A}" srcOrd="0" destOrd="0" presId="urn:microsoft.com/office/officeart/2005/8/layout/default"/>
    <dgm:cxn modelId="{263EE35F-EC9F-4F54-A6D8-08E2F0C4461D}" srcId="{D0803FBB-183C-4994-9DD0-9186B896DCAB}" destId="{BF598086-AD80-453A-93A1-9EAB5C653DB7}" srcOrd="2" destOrd="0" parTransId="{1B590A8F-EF6B-408F-A362-796719AE9916}" sibTransId="{49D912C0-F212-4582-949A-E1A76E7EADC9}"/>
    <dgm:cxn modelId="{8A34C8EE-CFB6-432F-8978-04D42C2A93AC}" srcId="{D0803FBB-183C-4994-9DD0-9186B896DCAB}" destId="{CB25DF6D-E19E-46CF-BD80-11EA9E2E5993}" srcOrd="3" destOrd="0" parTransId="{26E47CC7-81AF-488E-8E89-71B1BBFE6744}" sibTransId="{15A4DCEF-9B3E-4056-92C3-A6047856EFF8}"/>
    <dgm:cxn modelId="{CE16E972-72B1-413D-BF80-0162896C38B8}" type="presOf" srcId="{CB25DF6D-E19E-46CF-BD80-11EA9E2E5993}" destId="{A97A09E3-69B4-471C-9F1D-042E878D86C7}" srcOrd="0" destOrd="0" presId="urn:microsoft.com/office/officeart/2005/8/layout/default"/>
    <dgm:cxn modelId="{EB07E5D7-F54B-4571-BC1D-7BF19F357E05}" type="presOf" srcId="{BF598086-AD80-453A-93A1-9EAB5C653DB7}" destId="{25051DC0-9DCE-4492-82A6-C85499579654}" srcOrd="0" destOrd="0" presId="urn:microsoft.com/office/officeart/2005/8/layout/default"/>
    <dgm:cxn modelId="{8BAF0E7D-9FE8-4EAF-B591-C9D6720EDB7C}" type="presOf" srcId="{D0803FBB-183C-4994-9DD0-9186B896DCAB}" destId="{B076CAFB-3B68-45B4-88DA-ADF25BC2B9C4}" srcOrd="0" destOrd="0" presId="urn:microsoft.com/office/officeart/2005/8/layout/default"/>
    <dgm:cxn modelId="{C8E876D8-75F4-4D62-99B3-5D51F12A38E1}" type="presParOf" srcId="{B076CAFB-3B68-45B4-88DA-ADF25BC2B9C4}" destId="{E9838A9E-0F4C-4115-A42C-BC5AF7DB5506}" srcOrd="0" destOrd="0" presId="urn:microsoft.com/office/officeart/2005/8/layout/default"/>
    <dgm:cxn modelId="{86820A94-E14B-4AAA-A483-692A6D32623F}" type="presParOf" srcId="{B076CAFB-3B68-45B4-88DA-ADF25BC2B9C4}" destId="{35B80BFC-3344-4044-B9D5-37F239D8404C}" srcOrd="1" destOrd="0" presId="urn:microsoft.com/office/officeart/2005/8/layout/default"/>
    <dgm:cxn modelId="{0BF25299-218C-4F7E-A24B-59C07B20DAF3}" type="presParOf" srcId="{B076CAFB-3B68-45B4-88DA-ADF25BC2B9C4}" destId="{750B3E34-4706-43FF-AEB1-6256E3BA4F5A}" srcOrd="2" destOrd="0" presId="urn:microsoft.com/office/officeart/2005/8/layout/default"/>
    <dgm:cxn modelId="{95041065-0A5B-41D7-B3A9-7A7D956C7C85}" type="presParOf" srcId="{B076CAFB-3B68-45B4-88DA-ADF25BC2B9C4}" destId="{D801AF1E-A471-423E-873C-ED5578EBAC82}" srcOrd="3" destOrd="0" presId="urn:microsoft.com/office/officeart/2005/8/layout/default"/>
    <dgm:cxn modelId="{73A23BE4-707A-4BFE-9DEF-C56E4A2FF913}" type="presParOf" srcId="{B076CAFB-3B68-45B4-88DA-ADF25BC2B9C4}" destId="{25051DC0-9DCE-4492-82A6-C85499579654}" srcOrd="4" destOrd="0" presId="urn:microsoft.com/office/officeart/2005/8/layout/default"/>
    <dgm:cxn modelId="{00AAE3F0-5B00-445C-8499-65B3F5C8A6FA}" type="presParOf" srcId="{B076CAFB-3B68-45B4-88DA-ADF25BC2B9C4}" destId="{165EACCE-4FF6-4B84-9F45-4D081B9A5363}" srcOrd="5" destOrd="0" presId="urn:microsoft.com/office/officeart/2005/8/layout/default"/>
    <dgm:cxn modelId="{834DF2E0-35E8-423E-A40B-53F1069A1F91}" type="presParOf" srcId="{B076CAFB-3B68-45B4-88DA-ADF25BC2B9C4}" destId="{A97A09E3-69B4-471C-9F1D-042E878D86C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40D1C7-EBF4-4E40-9A3A-F2C5E7A3E06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5BF32E0-509C-4FB5-8AD5-362CF5332DAC}">
      <dgm:prSet phldrT="[Text]"/>
      <dgm:spPr>
        <a:solidFill>
          <a:srgbClr val="FF0000">
            <a:alpha val="75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APEC Test Beds Network</a:t>
          </a:r>
          <a:endParaRPr lang="en-US" b="1" dirty="0">
            <a:solidFill>
              <a:srgbClr val="FFFF00"/>
            </a:solidFill>
          </a:endParaRPr>
        </a:p>
      </dgm:t>
    </dgm:pt>
    <dgm:pt modelId="{DD43A4FB-9733-4245-AF70-30F5B043B6B2}" type="parTrans" cxnId="{D02843D7-A1F7-44EC-85A4-5AA405021760}">
      <dgm:prSet/>
      <dgm:spPr/>
      <dgm:t>
        <a:bodyPr/>
        <a:lstStyle/>
        <a:p>
          <a:endParaRPr lang="en-US"/>
        </a:p>
      </dgm:t>
    </dgm:pt>
    <dgm:pt modelId="{E472F727-DC75-4AFE-9AA5-33B28A224C88}" type="sibTrans" cxnId="{D02843D7-A1F7-44EC-85A4-5AA405021760}">
      <dgm:prSet/>
      <dgm:spPr/>
      <dgm:t>
        <a:bodyPr/>
        <a:lstStyle/>
        <a:p>
          <a:endParaRPr lang="en-US"/>
        </a:p>
      </dgm:t>
    </dgm:pt>
    <dgm:pt modelId="{E871B2A8-85A0-48A4-9CB6-931DD55E35FB}">
      <dgm:prSet phldrT="[Text]"/>
      <dgm:spPr>
        <a:solidFill>
          <a:schemeClr val="accent1">
            <a:hueOff val="0"/>
            <a:satOff val="0"/>
            <a:lumOff val="0"/>
            <a:alpha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SIRFN</a:t>
          </a:r>
          <a:endParaRPr lang="en-US" b="1" dirty="0">
            <a:solidFill>
              <a:srgbClr val="FFFF00"/>
            </a:solidFill>
          </a:endParaRPr>
        </a:p>
      </dgm:t>
    </dgm:pt>
    <dgm:pt modelId="{448A3C31-A8DC-4D4F-85E1-2A19A75B081B}" type="parTrans" cxnId="{64F0895E-B23A-43AE-AFBC-AF29F3A3962C}">
      <dgm:prSet/>
      <dgm:spPr/>
      <dgm:t>
        <a:bodyPr/>
        <a:lstStyle/>
        <a:p>
          <a:endParaRPr lang="en-US"/>
        </a:p>
      </dgm:t>
    </dgm:pt>
    <dgm:pt modelId="{DDACFA21-80A0-4D28-B4B2-358B45657EC7}" type="sibTrans" cxnId="{64F0895E-B23A-43AE-AFBC-AF29F3A3962C}">
      <dgm:prSet/>
      <dgm:spPr/>
      <dgm:t>
        <a:bodyPr/>
        <a:lstStyle/>
        <a:p>
          <a:endParaRPr lang="en-US"/>
        </a:p>
      </dgm:t>
    </dgm:pt>
    <dgm:pt modelId="{6AFC40CA-9B5D-4B66-9D7F-0D993A4029A5}" type="pres">
      <dgm:prSet presAssocID="{3540D1C7-EBF4-4E40-9A3A-F2C5E7A3E06D}" presName="compositeShape" presStyleCnt="0">
        <dgm:presLayoutVars>
          <dgm:chMax val="7"/>
          <dgm:dir/>
          <dgm:resizeHandles val="exact"/>
        </dgm:presLayoutVars>
      </dgm:prSet>
      <dgm:spPr/>
    </dgm:pt>
    <dgm:pt modelId="{03834941-6A19-4741-A717-2223117D96BF}" type="pres">
      <dgm:prSet presAssocID="{75BF32E0-509C-4FB5-8AD5-362CF5332DAC}" presName="circ1" presStyleLbl="vennNode1" presStyleIdx="0" presStyleCnt="2"/>
      <dgm:spPr/>
      <dgm:t>
        <a:bodyPr/>
        <a:lstStyle/>
        <a:p>
          <a:endParaRPr lang="en-US"/>
        </a:p>
      </dgm:t>
    </dgm:pt>
    <dgm:pt modelId="{6657F19B-CB26-4A0F-B27C-6539776B2464}" type="pres">
      <dgm:prSet presAssocID="{75BF32E0-509C-4FB5-8AD5-362CF5332DA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40EB26-1D36-44B7-8C87-4B33463EC1CB}" type="pres">
      <dgm:prSet presAssocID="{E871B2A8-85A0-48A4-9CB6-931DD55E35FB}" presName="circ2" presStyleLbl="vennNode1" presStyleIdx="1" presStyleCnt="2" custLinFactNeighborX="-3266" custLinFactNeighborY="-273"/>
      <dgm:spPr/>
    </dgm:pt>
    <dgm:pt modelId="{4A171E67-00B5-4024-9FF6-103E9865CF1D}" type="pres">
      <dgm:prSet presAssocID="{E871B2A8-85A0-48A4-9CB6-931DD55E35F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3007246-48EF-4DAC-BF20-F011AEC575C1}" type="presOf" srcId="{75BF32E0-509C-4FB5-8AD5-362CF5332DAC}" destId="{03834941-6A19-4741-A717-2223117D96BF}" srcOrd="0" destOrd="0" presId="urn:microsoft.com/office/officeart/2005/8/layout/venn1"/>
    <dgm:cxn modelId="{29CC1494-2024-4784-BB5A-479FCF733DB0}" type="presOf" srcId="{75BF32E0-509C-4FB5-8AD5-362CF5332DAC}" destId="{6657F19B-CB26-4A0F-B27C-6539776B2464}" srcOrd="1" destOrd="0" presId="urn:microsoft.com/office/officeart/2005/8/layout/venn1"/>
    <dgm:cxn modelId="{64F0895E-B23A-43AE-AFBC-AF29F3A3962C}" srcId="{3540D1C7-EBF4-4E40-9A3A-F2C5E7A3E06D}" destId="{E871B2A8-85A0-48A4-9CB6-931DD55E35FB}" srcOrd="1" destOrd="0" parTransId="{448A3C31-A8DC-4D4F-85E1-2A19A75B081B}" sibTransId="{DDACFA21-80A0-4D28-B4B2-358B45657EC7}"/>
    <dgm:cxn modelId="{E5C446F8-ECBE-475C-883D-4BD75E52E117}" type="presOf" srcId="{E871B2A8-85A0-48A4-9CB6-931DD55E35FB}" destId="{3D40EB26-1D36-44B7-8C87-4B33463EC1CB}" srcOrd="0" destOrd="0" presId="urn:microsoft.com/office/officeart/2005/8/layout/venn1"/>
    <dgm:cxn modelId="{BEEDD492-3117-4D95-A6E2-A8DC24F2D4B5}" type="presOf" srcId="{E871B2A8-85A0-48A4-9CB6-931DD55E35FB}" destId="{4A171E67-00B5-4024-9FF6-103E9865CF1D}" srcOrd="1" destOrd="0" presId="urn:microsoft.com/office/officeart/2005/8/layout/venn1"/>
    <dgm:cxn modelId="{09681C2D-44AF-4018-A6B2-EC3CD35A5709}" type="presOf" srcId="{3540D1C7-EBF4-4E40-9A3A-F2C5E7A3E06D}" destId="{6AFC40CA-9B5D-4B66-9D7F-0D993A4029A5}" srcOrd="0" destOrd="0" presId="urn:microsoft.com/office/officeart/2005/8/layout/venn1"/>
    <dgm:cxn modelId="{D02843D7-A1F7-44EC-85A4-5AA405021760}" srcId="{3540D1C7-EBF4-4E40-9A3A-F2C5E7A3E06D}" destId="{75BF32E0-509C-4FB5-8AD5-362CF5332DAC}" srcOrd="0" destOrd="0" parTransId="{DD43A4FB-9733-4245-AF70-30F5B043B6B2}" sibTransId="{E472F727-DC75-4AFE-9AA5-33B28A224C88}"/>
    <dgm:cxn modelId="{7C7C2F8F-5960-497A-B876-50ACCEDB2E14}" type="presParOf" srcId="{6AFC40CA-9B5D-4B66-9D7F-0D993A4029A5}" destId="{03834941-6A19-4741-A717-2223117D96BF}" srcOrd="0" destOrd="0" presId="urn:microsoft.com/office/officeart/2005/8/layout/venn1"/>
    <dgm:cxn modelId="{4C40BDFA-D51C-43D3-B4B3-9FB03A1C76EF}" type="presParOf" srcId="{6AFC40CA-9B5D-4B66-9D7F-0D993A4029A5}" destId="{6657F19B-CB26-4A0F-B27C-6539776B2464}" srcOrd="1" destOrd="0" presId="urn:microsoft.com/office/officeart/2005/8/layout/venn1"/>
    <dgm:cxn modelId="{172C2E16-2604-4764-93BC-7D385F406488}" type="presParOf" srcId="{6AFC40CA-9B5D-4B66-9D7F-0D993A4029A5}" destId="{3D40EB26-1D36-44B7-8C87-4B33463EC1CB}" srcOrd="2" destOrd="0" presId="urn:microsoft.com/office/officeart/2005/8/layout/venn1"/>
    <dgm:cxn modelId="{161D9AE3-D037-435B-AB1D-C3E7834678DA}" type="presParOf" srcId="{6AFC40CA-9B5D-4B66-9D7F-0D993A4029A5}" destId="{4A171E67-00B5-4024-9FF6-103E9865CF1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D01CFF-3E36-4CF2-B319-25F6ABA93A97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F39F88C0-0E61-43B7-AE35-5BDBFB6897EC}">
      <dgm:prSet phldrT="[Text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SIRFN</a:t>
          </a:r>
          <a:endParaRPr lang="en-US" b="1" dirty="0">
            <a:solidFill>
              <a:srgbClr val="FFFF00"/>
            </a:solidFill>
          </a:endParaRPr>
        </a:p>
      </dgm:t>
    </dgm:pt>
    <dgm:pt modelId="{AF12C1AF-4E73-46AB-AA06-3369DEF53D96}" type="parTrans" cxnId="{7A6060F5-93DE-4678-AC6A-A929F71734EB}">
      <dgm:prSet/>
      <dgm:spPr/>
      <dgm:t>
        <a:bodyPr/>
        <a:lstStyle/>
        <a:p>
          <a:endParaRPr lang="en-US"/>
        </a:p>
      </dgm:t>
    </dgm:pt>
    <dgm:pt modelId="{FB00C02F-F065-45BA-807E-33A824D38EE6}" type="sibTrans" cxnId="{7A6060F5-93DE-4678-AC6A-A929F71734EB}">
      <dgm:prSet/>
      <dgm:spPr/>
      <dgm:t>
        <a:bodyPr/>
        <a:lstStyle/>
        <a:p>
          <a:endParaRPr lang="en-US"/>
        </a:p>
      </dgm:t>
    </dgm:pt>
    <dgm:pt modelId="{E43B2014-9140-427F-A5E6-0DEA0224D453}">
      <dgm:prSet phldrT="[Text]"/>
      <dgm:spPr>
        <a:solidFill>
          <a:srgbClr val="FF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APEC Network</a:t>
          </a:r>
          <a:endParaRPr lang="en-US" b="1" dirty="0">
            <a:solidFill>
              <a:srgbClr val="FFFF00"/>
            </a:solidFill>
          </a:endParaRPr>
        </a:p>
      </dgm:t>
    </dgm:pt>
    <dgm:pt modelId="{C7765650-9EB3-4427-8330-1A2F624E8DCC}" type="parTrans" cxnId="{073E113C-525B-4768-BD2A-186EEFED295D}">
      <dgm:prSet/>
      <dgm:spPr/>
      <dgm:t>
        <a:bodyPr/>
        <a:lstStyle/>
        <a:p>
          <a:endParaRPr lang="en-US"/>
        </a:p>
      </dgm:t>
    </dgm:pt>
    <dgm:pt modelId="{D8F8CB95-DCD5-4772-A2A4-F1520782A188}" type="sibTrans" cxnId="{073E113C-525B-4768-BD2A-186EEFED295D}">
      <dgm:prSet/>
      <dgm:spPr/>
      <dgm:t>
        <a:bodyPr/>
        <a:lstStyle/>
        <a:p>
          <a:endParaRPr lang="en-US"/>
        </a:p>
      </dgm:t>
    </dgm:pt>
    <dgm:pt modelId="{C388158A-756F-429E-AD73-60CD45D15A1B}" type="pres">
      <dgm:prSet presAssocID="{E8D01CFF-3E36-4CF2-B319-25F6ABA93A9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10004AD-8794-4D92-82B0-BDEB2F523C0E}" type="pres">
      <dgm:prSet presAssocID="{F39F88C0-0E61-43B7-AE35-5BDBFB6897EC}" presName="gear1" presStyleLbl="node1" presStyleIdx="0" presStyleCnt="2" custLinFactNeighborX="14950" custLinFactNeighborY="107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EB4C36-2F17-472A-A500-7E331B0C6BC4}" type="pres">
      <dgm:prSet presAssocID="{F39F88C0-0E61-43B7-AE35-5BDBFB6897EC}" presName="gear1srcNode" presStyleLbl="node1" presStyleIdx="0" presStyleCnt="2"/>
      <dgm:spPr/>
    </dgm:pt>
    <dgm:pt modelId="{AE043C24-43AE-41B5-9303-AA0A07B970DE}" type="pres">
      <dgm:prSet presAssocID="{F39F88C0-0E61-43B7-AE35-5BDBFB6897EC}" presName="gear1dstNode" presStyleLbl="node1" presStyleIdx="0" presStyleCnt="2"/>
      <dgm:spPr/>
    </dgm:pt>
    <dgm:pt modelId="{7DA305F9-23F6-484C-8A12-FB2A103BCD6A}" type="pres">
      <dgm:prSet presAssocID="{E43B2014-9140-427F-A5E6-0DEA0224D453}" presName="gear2" presStyleLbl="node1" presStyleIdx="1" presStyleCnt="2" custScaleX="148888" custScaleY="142273" custLinFactNeighborX="5682" custLinFactNeighborY="5909">
        <dgm:presLayoutVars>
          <dgm:chMax val="1"/>
          <dgm:bulletEnabled val="1"/>
        </dgm:presLayoutVars>
      </dgm:prSet>
      <dgm:spPr/>
    </dgm:pt>
    <dgm:pt modelId="{1E05641E-D2BC-4DA1-B977-34D147EE64E3}" type="pres">
      <dgm:prSet presAssocID="{E43B2014-9140-427F-A5E6-0DEA0224D453}" presName="gear2srcNode" presStyleLbl="node1" presStyleIdx="1" presStyleCnt="2"/>
      <dgm:spPr/>
    </dgm:pt>
    <dgm:pt modelId="{0F554DC0-B076-4FC4-B4D5-D2CFA15C8D35}" type="pres">
      <dgm:prSet presAssocID="{E43B2014-9140-427F-A5E6-0DEA0224D453}" presName="gear2dstNode" presStyleLbl="node1" presStyleIdx="1" presStyleCnt="2"/>
      <dgm:spPr/>
    </dgm:pt>
    <dgm:pt modelId="{B32B91A8-3ACD-48A9-AF32-F0BE427C17C6}" type="pres">
      <dgm:prSet presAssocID="{FB00C02F-F065-45BA-807E-33A824D38EE6}" presName="connector1" presStyleLbl="sibTrans2D1" presStyleIdx="0" presStyleCnt="2" custLinFactNeighborX="16312" custLinFactNeighborY="1780"/>
      <dgm:spPr/>
    </dgm:pt>
    <dgm:pt modelId="{DF15E255-3F52-43EE-9B31-45C0F31466C4}" type="pres">
      <dgm:prSet presAssocID="{D8F8CB95-DCD5-4772-A2A4-F1520782A188}" presName="connector2" presStyleLbl="sibTrans2D1" presStyleIdx="1" presStyleCnt="2" custLinFactNeighborX="-18596" custLinFactNeighborY="680"/>
      <dgm:spPr/>
    </dgm:pt>
  </dgm:ptLst>
  <dgm:cxnLst>
    <dgm:cxn modelId="{A0B71E59-1925-4468-A9DB-4950A8C26C29}" type="presOf" srcId="{F39F88C0-0E61-43B7-AE35-5BDBFB6897EC}" destId="{AE043C24-43AE-41B5-9303-AA0A07B970DE}" srcOrd="2" destOrd="0" presId="urn:microsoft.com/office/officeart/2005/8/layout/gear1"/>
    <dgm:cxn modelId="{42F63306-4FB5-42B3-8B0A-F245EDFE9CBA}" type="presOf" srcId="{E43B2014-9140-427F-A5E6-0DEA0224D453}" destId="{0F554DC0-B076-4FC4-B4D5-D2CFA15C8D35}" srcOrd="2" destOrd="0" presId="urn:microsoft.com/office/officeart/2005/8/layout/gear1"/>
    <dgm:cxn modelId="{E7E9A1A5-6675-4BFE-862D-B9A3DC3B0150}" type="presOf" srcId="{E8D01CFF-3E36-4CF2-B319-25F6ABA93A97}" destId="{C388158A-756F-429E-AD73-60CD45D15A1B}" srcOrd="0" destOrd="0" presId="urn:microsoft.com/office/officeart/2005/8/layout/gear1"/>
    <dgm:cxn modelId="{5077031D-0B45-4136-8952-75CEB0ECA271}" type="presOf" srcId="{E43B2014-9140-427F-A5E6-0DEA0224D453}" destId="{7DA305F9-23F6-484C-8A12-FB2A103BCD6A}" srcOrd="0" destOrd="0" presId="urn:microsoft.com/office/officeart/2005/8/layout/gear1"/>
    <dgm:cxn modelId="{F991F552-B4D0-4C5A-A434-6BD5049FF8E8}" type="presOf" srcId="{E43B2014-9140-427F-A5E6-0DEA0224D453}" destId="{1E05641E-D2BC-4DA1-B977-34D147EE64E3}" srcOrd="1" destOrd="0" presId="urn:microsoft.com/office/officeart/2005/8/layout/gear1"/>
    <dgm:cxn modelId="{073E113C-525B-4768-BD2A-186EEFED295D}" srcId="{E8D01CFF-3E36-4CF2-B319-25F6ABA93A97}" destId="{E43B2014-9140-427F-A5E6-0DEA0224D453}" srcOrd="1" destOrd="0" parTransId="{C7765650-9EB3-4427-8330-1A2F624E8DCC}" sibTransId="{D8F8CB95-DCD5-4772-A2A4-F1520782A188}"/>
    <dgm:cxn modelId="{E77FE28A-18F5-45D0-9237-A5C26CBE8EC0}" type="presOf" srcId="{FB00C02F-F065-45BA-807E-33A824D38EE6}" destId="{B32B91A8-3ACD-48A9-AF32-F0BE427C17C6}" srcOrd="0" destOrd="0" presId="urn:microsoft.com/office/officeart/2005/8/layout/gear1"/>
    <dgm:cxn modelId="{1417D73C-22AD-42B4-8C42-30DF31D03CB8}" type="presOf" srcId="{F39F88C0-0E61-43B7-AE35-5BDBFB6897EC}" destId="{910004AD-8794-4D92-82B0-BDEB2F523C0E}" srcOrd="0" destOrd="0" presId="urn:microsoft.com/office/officeart/2005/8/layout/gear1"/>
    <dgm:cxn modelId="{97ED7610-E560-419C-94DB-BA531E9FE6BF}" type="presOf" srcId="{F39F88C0-0E61-43B7-AE35-5BDBFB6897EC}" destId="{F7EB4C36-2F17-472A-A500-7E331B0C6BC4}" srcOrd="1" destOrd="0" presId="urn:microsoft.com/office/officeart/2005/8/layout/gear1"/>
    <dgm:cxn modelId="{2BB77C2F-9A15-48BB-912E-EB201953898B}" type="presOf" srcId="{D8F8CB95-DCD5-4772-A2A4-F1520782A188}" destId="{DF15E255-3F52-43EE-9B31-45C0F31466C4}" srcOrd="0" destOrd="0" presId="urn:microsoft.com/office/officeart/2005/8/layout/gear1"/>
    <dgm:cxn modelId="{7A6060F5-93DE-4678-AC6A-A929F71734EB}" srcId="{E8D01CFF-3E36-4CF2-B319-25F6ABA93A97}" destId="{F39F88C0-0E61-43B7-AE35-5BDBFB6897EC}" srcOrd="0" destOrd="0" parTransId="{AF12C1AF-4E73-46AB-AA06-3369DEF53D96}" sibTransId="{FB00C02F-F065-45BA-807E-33A824D38EE6}"/>
    <dgm:cxn modelId="{8D4C0442-7DD7-42DB-B14E-2854C1A22C5C}" type="presParOf" srcId="{C388158A-756F-429E-AD73-60CD45D15A1B}" destId="{910004AD-8794-4D92-82B0-BDEB2F523C0E}" srcOrd="0" destOrd="0" presId="urn:microsoft.com/office/officeart/2005/8/layout/gear1"/>
    <dgm:cxn modelId="{40EB821B-93CD-4D30-8FC3-7B2B80498FB0}" type="presParOf" srcId="{C388158A-756F-429E-AD73-60CD45D15A1B}" destId="{F7EB4C36-2F17-472A-A500-7E331B0C6BC4}" srcOrd="1" destOrd="0" presId="urn:microsoft.com/office/officeart/2005/8/layout/gear1"/>
    <dgm:cxn modelId="{CC7369C8-3756-475C-A41A-2D52B4CA3181}" type="presParOf" srcId="{C388158A-756F-429E-AD73-60CD45D15A1B}" destId="{AE043C24-43AE-41B5-9303-AA0A07B970DE}" srcOrd="2" destOrd="0" presId="urn:microsoft.com/office/officeart/2005/8/layout/gear1"/>
    <dgm:cxn modelId="{B8A5AEE0-993E-43A6-AE3A-AA9E4A7DA039}" type="presParOf" srcId="{C388158A-756F-429E-AD73-60CD45D15A1B}" destId="{7DA305F9-23F6-484C-8A12-FB2A103BCD6A}" srcOrd="3" destOrd="0" presId="urn:microsoft.com/office/officeart/2005/8/layout/gear1"/>
    <dgm:cxn modelId="{E185BE82-9696-4A3D-9951-8C3504FAD0E8}" type="presParOf" srcId="{C388158A-756F-429E-AD73-60CD45D15A1B}" destId="{1E05641E-D2BC-4DA1-B977-34D147EE64E3}" srcOrd="4" destOrd="0" presId="urn:microsoft.com/office/officeart/2005/8/layout/gear1"/>
    <dgm:cxn modelId="{3AB5A83A-8472-464C-9B1B-EFE32DAB477E}" type="presParOf" srcId="{C388158A-756F-429E-AD73-60CD45D15A1B}" destId="{0F554DC0-B076-4FC4-B4D5-D2CFA15C8D35}" srcOrd="5" destOrd="0" presId="urn:microsoft.com/office/officeart/2005/8/layout/gear1"/>
    <dgm:cxn modelId="{7B8FD137-CE05-4B07-8B18-1446051EF389}" type="presParOf" srcId="{C388158A-756F-429E-AD73-60CD45D15A1B}" destId="{B32B91A8-3ACD-48A9-AF32-F0BE427C17C6}" srcOrd="6" destOrd="0" presId="urn:microsoft.com/office/officeart/2005/8/layout/gear1"/>
    <dgm:cxn modelId="{DDB583D8-F6DE-4026-A150-CBA33D9FA687}" type="presParOf" srcId="{C388158A-756F-429E-AD73-60CD45D15A1B}" destId="{DF15E255-3F52-43EE-9B31-45C0F31466C4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0D05FB-BC40-48BB-A28E-0FB63423AAD6}">
      <dsp:nvSpPr>
        <dsp:cNvPr id="0" name=""/>
        <dsp:cNvSpPr/>
      </dsp:nvSpPr>
      <dsp:spPr>
        <a:xfrm>
          <a:off x="69022" y="62703"/>
          <a:ext cx="1863274" cy="1445103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International Smart Grid Action Network</a:t>
          </a:r>
          <a:endParaRPr lang="en-US" sz="1900" b="1" kern="1200" dirty="0">
            <a:latin typeface="Arial Narrow" pitchFamily="34" charset="0"/>
          </a:endParaRPr>
        </a:p>
      </dsp:txBody>
      <dsp:txXfrm>
        <a:off x="69022" y="62703"/>
        <a:ext cx="1863274" cy="1445103"/>
      </dsp:txXfrm>
    </dsp:sp>
    <dsp:sp modelId="{4A531287-D724-4F92-9C1E-F8F25A7A75C2}">
      <dsp:nvSpPr>
        <dsp:cNvPr id="0" name=""/>
        <dsp:cNvSpPr/>
      </dsp:nvSpPr>
      <dsp:spPr>
        <a:xfrm>
          <a:off x="2160231" y="72005"/>
          <a:ext cx="1863274" cy="1433812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Super-Efficient Equipment and Appliance Deployment Initiative</a:t>
          </a:r>
          <a:endParaRPr lang="en-US" sz="1900" b="1" kern="1200" dirty="0">
            <a:latin typeface="Arial Narrow" pitchFamily="34" charset="0"/>
          </a:endParaRPr>
        </a:p>
      </dsp:txBody>
      <dsp:txXfrm>
        <a:off x="2160231" y="72005"/>
        <a:ext cx="1863274" cy="1433812"/>
      </dsp:txXfrm>
    </dsp:sp>
    <dsp:sp modelId="{DD59833E-E7D9-4506-A884-E71F14FFADF4}">
      <dsp:nvSpPr>
        <dsp:cNvPr id="0" name=""/>
        <dsp:cNvSpPr/>
      </dsp:nvSpPr>
      <dsp:spPr>
        <a:xfrm>
          <a:off x="4176461" y="72005"/>
          <a:ext cx="1863274" cy="1433812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Electric Vehicles Initiative</a:t>
          </a:r>
          <a:endParaRPr lang="en-US" sz="1900" b="1" kern="1200" dirty="0">
            <a:latin typeface="Arial Narrow" pitchFamily="34" charset="0"/>
          </a:endParaRPr>
        </a:p>
      </dsp:txBody>
      <dsp:txXfrm>
        <a:off x="4176461" y="72005"/>
        <a:ext cx="1863274" cy="1433812"/>
      </dsp:txXfrm>
    </dsp:sp>
    <dsp:sp modelId="{72E1E03C-B64E-457D-8081-6A6610E2A6EE}">
      <dsp:nvSpPr>
        <dsp:cNvPr id="0" name=""/>
        <dsp:cNvSpPr/>
      </dsp:nvSpPr>
      <dsp:spPr>
        <a:xfrm>
          <a:off x="6192692" y="72005"/>
          <a:ext cx="1863274" cy="1433812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>
              <a:latin typeface="Arial Narrow" pitchFamily="34" charset="0"/>
            </a:rPr>
            <a:t>Bioenergy Working Group</a:t>
          </a:r>
          <a:endParaRPr lang="en-US" sz="1900" b="1" kern="1200" dirty="0">
            <a:latin typeface="Arial Narrow" pitchFamily="34" charset="0"/>
          </a:endParaRPr>
        </a:p>
      </dsp:txBody>
      <dsp:txXfrm>
        <a:off x="6192692" y="72005"/>
        <a:ext cx="1863274" cy="1433812"/>
      </dsp:txXfrm>
    </dsp:sp>
    <dsp:sp modelId="{3F3C20B4-EED9-49E4-9EEE-A823C1CBD876}">
      <dsp:nvSpPr>
        <dsp:cNvPr id="0" name=""/>
        <dsp:cNvSpPr/>
      </dsp:nvSpPr>
      <dsp:spPr>
        <a:xfrm>
          <a:off x="69022" y="1694135"/>
          <a:ext cx="1863274" cy="1445103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Carbon Capture Use and Storage Action Group</a:t>
          </a:r>
          <a:endParaRPr lang="en-US" sz="1900" b="1" kern="1200" dirty="0">
            <a:latin typeface="Arial Narrow" pitchFamily="34" charset="0"/>
          </a:endParaRPr>
        </a:p>
      </dsp:txBody>
      <dsp:txXfrm>
        <a:off x="69022" y="1694135"/>
        <a:ext cx="1863274" cy="1445103"/>
      </dsp:txXfrm>
    </dsp:sp>
    <dsp:sp modelId="{C032DFCD-8348-4AB7-8C42-179BAE967887}">
      <dsp:nvSpPr>
        <dsp:cNvPr id="0" name=""/>
        <dsp:cNvSpPr/>
      </dsp:nvSpPr>
      <dsp:spPr>
        <a:xfrm>
          <a:off x="2118624" y="1694135"/>
          <a:ext cx="1863274" cy="1445103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Clean Energy Education and Empowerment Women’s Initiative</a:t>
          </a:r>
          <a:endParaRPr lang="en-US" sz="1900" b="1" kern="1200" dirty="0">
            <a:latin typeface="Arial Narrow" pitchFamily="34" charset="0"/>
          </a:endParaRPr>
        </a:p>
      </dsp:txBody>
      <dsp:txXfrm>
        <a:off x="2118624" y="1694135"/>
        <a:ext cx="1863274" cy="1445103"/>
      </dsp:txXfrm>
    </dsp:sp>
    <dsp:sp modelId="{31053239-B8D4-465A-978B-047747071ADA}">
      <dsp:nvSpPr>
        <dsp:cNvPr id="0" name=""/>
        <dsp:cNvSpPr/>
      </dsp:nvSpPr>
      <dsp:spPr>
        <a:xfrm>
          <a:off x="4168226" y="1694135"/>
          <a:ext cx="1863274" cy="1445103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Clean Energy Solutions Centers</a:t>
          </a:r>
          <a:endParaRPr lang="en-US" sz="1900" b="1" kern="1200" dirty="0">
            <a:latin typeface="Arial Narrow" pitchFamily="34" charset="0"/>
          </a:endParaRPr>
        </a:p>
      </dsp:txBody>
      <dsp:txXfrm>
        <a:off x="4168226" y="1694135"/>
        <a:ext cx="1863274" cy="1445103"/>
      </dsp:txXfrm>
    </dsp:sp>
    <dsp:sp modelId="{D64A03F0-EC6D-4A72-BF6B-AF725A865F6E}">
      <dsp:nvSpPr>
        <dsp:cNvPr id="0" name=""/>
        <dsp:cNvSpPr/>
      </dsp:nvSpPr>
      <dsp:spPr>
        <a:xfrm>
          <a:off x="6192692" y="1728188"/>
          <a:ext cx="1863274" cy="1445103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Global Superior Energy Performance Partnership</a:t>
          </a:r>
          <a:endParaRPr lang="en-US" sz="1900" b="1" kern="1200" dirty="0">
            <a:latin typeface="Arial Narrow" pitchFamily="34" charset="0"/>
          </a:endParaRPr>
        </a:p>
      </dsp:txBody>
      <dsp:txXfrm>
        <a:off x="6192692" y="1728188"/>
        <a:ext cx="1863274" cy="1445103"/>
      </dsp:txXfrm>
    </dsp:sp>
    <dsp:sp modelId="{CF84443E-E99A-4176-81A8-EE856F343AF2}">
      <dsp:nvSpPr>
        <dsp:cNvPr id="0" name=""/>
        <dsp:cNvSpPr/>
      </dsp:nvSpPr>
      <dsp:spPr>
        <a:xfrm>
          <a:off x="1078320" y="3263563"/>
          <a:ext cx="1863274" cy="1445103"/>
        </a:xfrm>
        <a:prstGeom prst="roundRect">
          <a:avLst/>
        </a:prstGeom>
        <a:solidFill>
          <a:srgbClr val="3399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Multilateral Solar and Wind Working Group</a:t>
          </a:r>
          <a:endParaRPr lang="en-US" sz="1900" b="1" kern="1200" dirty="0">
            <a:latin typeface="Arial Narrow" pitchFamily="34" charset="0"/>
          </a:endParaRPr>
        </a:p>
      </dsp:txBody>
      <dsp:txXfrm>
        <a:off x="1078320" y="3263563"/>
        <a:ext cx="1863274" cy="1445103"/>
      </dsp:txXfrm>
    </dsp:sp>
    <dsp:sp modelId="{8EB416AA-7767-4287-983E-2931E2650B12}">
      <dsp:nvSpPr>
        <dsp:cNvPr id="0" name=""/>
        <dsp:cNvSpPr/>
      </dsp:nvSpPr>
      <dsp:spPr>
        <a:xfrm>
          <a:off x="3096340" y="3264265"/>
          <a:ext cx="1863274" cy="1445103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Solar and LED Energy Access Program</a:t>
          </a:r>
          <a:endParaRPr lang="en-US" sz="1900" b="1" kern="1200" dirty="0">
            <a:latin typeface="Arial Narrow" pitchFamily="34" charset="0"/>
          </a:endParaRPr>
        </a:p>
      </dsp:txBody>
      <dsp:txXfrm>
        <a:off x="3096340" y="3264265"/>
        <a:ext cx="1863274" cy="1445103"/>
      </dsp:txXfrm>
    </dsp:sp>
    <dsp:sp modelId="{787B6B7D-11E5-446E-BB96-BFD9355BBE7C}">
      <dsp:nvSpPr>
        <dsp:cNvPr id="0" name=""/>
        <dsp:cNvSpPr/>
      </dsp:nvSpPr>
      <dsp:spPr>
        <a:xfrm>
          <a:off x="5112571" y="3264265"/>
          <a:ext cx="1863274" cy="1445103"/>
        </a:xfrm>
        <a:prstGeom prst="roundRect">
          <a:avLst/>
        </a:prstGeom>
        <a:solidFill>
          <a:srgbClr val="0066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 Narrow" pitchFamily="34" charset="0"/>
            </a:rPr>
            <a:t>Sustainable Development of Hydropower Initiative</a:t>
          </a:r>
          <a:endParaRPr lang="en-US" sz="1900" b="1" kern="1200" dirty="0">
            <a:latin typeface="Arial Narrow" pitchFamily="34" charset="0"/>
          </a:endParaRPr>
        </a:p>
      </dsp:txBody>
      <dsp:txXfrm>
        <a:off x="5112571" y="3264265"/>
        <a:ext cx="1863274" cy="14451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CCE98D-20A3-421B-B689-E72BC1AECAA7}">
      <dsp:nvSpPr>
        <dsp:cNvPr id="0" name=""/>
        <dsp:cNvSpPr/>
      </dsp:nvSpPr>
      <dsp:spPr>
        <a:xfrm>
          <a:off x="1878730" y="1726093"/>
          <a:ext cx="1325286" cy="13252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Above" fov="4200000">
            <a:rot lat="21000000" lon="900000" rev="0"/>
          </a:camera>
          <a:lightRig rig="threePt" dir="t"/>
        </a:scene3d>
        <a:sp3d prstMaterial="softEdge">
          <a:bevelT w="127000" h="25400"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>
              <a:solidFill>
                <a:schemeClr val="bg1"/>
              </a:solidFill>
              <a:latin typeface="Arial Narrow" pitchFamily="34" charset="0"/>
            </a:rPr>
            <a:t>KNOWLEDGE SHARING</a:t>
          </a:r>
          <a:endParaRPr lang="it-IT" sz="1300" b="1" kern="120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1878730" y="1726093"/>
        <a:ext cx="1325286" cy="1325286"/>
      </dsp:txXfrm>
    </dsp:sp>
    <dsp:sp modelId="{68984328-2DD0-4643-9874-8F5244A57032}">
      <dsp:nvSpPr>
        <dsp:cNvPr id="0" name=""/>
        <dsp:cNvSpPr/>
      </dsp:nvSpPr>
      <dsp:spPr>
        <a:xfrm rot="16297178">
          <a:off x="2512112" y="1653524"/>
          <a:ext cx="98772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98772" y="23466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  <a:scene3d>
          <a:camera prst="perspectiveAbove" fov="4200000">
            <a:rot lat="21000000" lon="900000" rev="0"/>
          </a:camera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>
            <a:solidFill>
              <a:schemeClr val="bg1"/>
            </a:solidFill>
            <a:latin typeface="Arial Narrow" pitchFamily="34" charset="0"/>
          </a:endParaRPr>
        </a:p>
      </dsp:txBody>
      <dsp:txXfrm rot="16297178">
        <a:off x="2559029" y="1674522"/>
        <a:ext cx="4938" cy="4938"/>
      </dsp:txXfrm>
    </dsp:sp>
    <dsp:sp modelId="{6600D2B2-FC99-4E40-9084-1B9FD3B6A274}">
      <dsp:nvSpPr>
        <dsp:cNvPr id="0" name=""/>
        <dsp:cNvSpPr/>
      </dsp:nvSpPr>
      <dsp:spPr>
        <a:xfrm>
          <a:off x="1918980" y="302603"/>
          <a:ext cx="1325286" cy="132528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Above" fov="4200000">
            <a:rot lat="21000000" lon="900000" rev="0"/>
          </a:camera>
          <a:lightRig rig="threePt" dir="t"/>
        </a:scene3d>
        <a:sp3d prstMaterial="softEdge">
          <a:bevelT w="127000" h="25400"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 smtClean="0">
              <a:solidFill>
                <a:schemeClr val="bg1"/>
              </a:solidFill>
              <a:latin typeface="Arial Narrow" pitchFamily="34" charset="0"/>
            </a:rPr>
            <a:t>POLICY, STANDARDS &amp; REGULATION</a:t>
          </a:r>
          <a:endParaRPr lang="it-IT" sz="1100" b="1" kern="120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1918980" y="302603"/>
        <a:ext cx="1325286" cy="1325286"/>
      </dsp:txXfrm>
    </dsp:sp>
    <dsp:sp modelId="{9A959EEA-475C-4693-8A67-C6363490A399}">
      <dsp:nvSpPr>
        <dsp:cNvPr id="0" name=""/>
        <dsp:cNvSpPr/>
      </dsp:nvSpPr>
      <dsp:spPr>
        <a:xfrm rot="20380140">
          <a:off x="3159418" y="2116544"/>
          <a:ext cx="106462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06462" y="23466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  <a:scene3d>
          <a:camera prst="perspectiveAbove" fov="4200000">
            <a:rot lat="21000000" lon="900000" rev="0"/>
          </a:camera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>
            <a:solidFill>
              <a:schemeClr val="bg1"/>
            </a:solidFill>
            <a:latin typeface="Arial Narrow" pitchFamily="34" charset="0"/>
          </a:endParaRPr>
        </a:p>
      </dsp:txBody>
      <dsp:txXfrm rot="20380140">
        <a:off x="3209988" y="2137349"/>
        <a:ext cx="5323" cy="5323"/>
      </dsp:txXfrm>
    </dsp:sp>
    <dsp:sp modelId="{EF5C1E66-1B4A-4264-B3A5-6E3530078952}">
      <dsp:nvSpPr>
        <dsp:cNvPr id="0" name=""/>
        <dsp:cNvSpPr/>
      </dsp:nvSpPr>
      <dsp:spPr>
        <a:xfrm>
          <a:off x="3221283" y="1228642"/>
          <a:ext cx="1325286" cy="132528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Above" fov="4200000">
            <a:rot lat="21000000" lon="900000" rev="0"/>
          </a:camera>
          <a:lightRig rig="threePt" dir="t"/>
        </a:scene3d>
        <a:sp3d prstMaterial="softEdge">
          <a:bevelT w="127000" h="25400"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 smtClean="0">
              <a:solidFill>
                <a:schemeClr val="bg1"/>
              </a:solidFill>
              <a:latin typeface="Arial Narrow" pitchFamily="34" charset="0"/>
            </a:rPr>
            <a:t>FINANCE AND BUSINESS MODELS</a:t>
          </a:r>
        </a:p>
      </dsp:txBody>
      <dsp:txXfrm>
        <a:off x="3221283" y="1228642"/>
        <a:ext cx="1325286" cy="1325286"/>
      </dsp:txXfrm>
    </dsp:sp>
    <dsp:sp modelId="{4C14B405-7302-48C5-A3ED-8E4FCB492AEC}">
      <dsp:nvSpPr>
        <dsp:cNvPr id="0" name=""/>
        <dsp:cNvSpPr/>
      </dsp:nvSpPr>
      <dsp:spPr>
        <a:xfrm rot="3395714">
          <a:off x="2873699" y="2978796"/>
          <a:ext cx="144585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44585" y="23466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  <a:scene3d>
          <a:camera prst="perspectiveAbove" fov="4200000">
            <a:rot lat="21000000" lon="900000" rev="0"/>
          </a:camera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>
            <a:solidFill>
              <a:schemeClr val="bg1"/>
            </a:solidFill>
            <a:latin typeface="Arial Narrow" pitchFamily="34" charset="0"/>
          </a:endParaRPr>
        </a:p>
      </dsp:txBody>
      <dsp:txXfrm rot="3395714">
        <a:off x="2942378" y="2998648"/>
        <a:ext cx="7229" cy="7229"/>
      </dsp:txXfrm>
    </dsp:sp>
    <dsp:sp modelId="{BEE3285F-4BB6-428C-B0E2-A15A70C1EFC1}">
      <dsp:nvSpPr>
        <dsp:cNvPr id="0" name=""/>
        <dsp:cNvSpPr/>
      </dsp:nvSpPr>
      <dsp:spPr>
        <a:xfrm>
          <a:off x="2687968" y="2953146"/>
          <a:ext cx="1325286" cy="132528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Above" fov="4200000">
            <a:rot lat="21000000" lon="900000" rev="0"/>
          </a:camera>
          <a:lightRig rig="threePt" dir="t"/>
        </a:scene3d>
        <a:sp3d prstMaterial="softEdge">
          <a:bevelT w="127000" h="25400"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 smtClean="0">
              <a:solidFill>
                <a:schemeClr val="bg1"/>
              </a:solidFill>
              <a:latin typeface="Arial Narrow" pitchFamily="34" charset="0"/>
            </a:rPr>
            <a:t>WORKFORCE SKILLS &amp; KNOWLEDGE</a:t>
          </a:r>
          <a:endParaRPr lang="it-IT" sz="1100" b="1" kern="120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2687968" y="2953146"/>
        <a:ext cx="1325286" cy="1325286"/>
      </dsp:txXfrm>
    </dsp:sp>
    <dsp:sp modelId="{063895F8-85C9-40C7-BD56-D098F65EA5E1}">
      <dsp:nvSpPr>
        <dsp:cNvPr id="0" name=""/>
        <dsp:cNvSpPr/>
      </dsp:nvSpPr>
      <dsp:spPr>
        <a:xfrm rot="7425799">
          <a:off x="2037493" y="2988615"/>
          <a:ext cx="174328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174328" y="23466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  <a:scene3d>
          <a:camera prst="perspectiveAbove" fov="4200000">
            <a:rot lat="21000000" lon="900000" rev="0"/>
          </a:camera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>
            <a:solidFill>
              <a:schemeClr val="bg1"/>
            </a:solidFill>
            <a:latin typeface="Arial Narrow" pitchFamily="34" charset="0"/>
          </a:endParaRPr>
        </a:p>
      </dsp:txBody>
      <dsp:txXfrm rot="7425799">
        <a:off x="2120299" y="3007724"/>
        <a:ext cx="8716" cy="8716"/>
      </dsp:txXfrm>
    </dsp:sp>
    <dsp:sp modelId="{4C32B148-AF4A-4B9E-A667-2E5A1CF0EAE0}">
      <dsp:nvSpPr>
        <dsp:cNvPr id="0" name=""/>
        <dsp:cNvSpPr/>
      </dsp:nvSpPr>
      <dsp:spPr>
        <a:xfrm>
          <a:off x="1045298" y="2972784"/>
          <a:ext cx="1325286" cy="132528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Above" fov="4200000">
            <a:rot lat="21000000" lon="900000" rev="0"/>
          </a:camera>
          <a:lightRig rig="threePt" dir="t"/>
        </a:scene3d>
        <a:sp3d prstMaterial="softEdge">
          <a:bevelT w="127000" h="25400"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 smtClean="0">
              <a:solidFill>
                <a:schemeClr val="bg1"/>
              </a:solidFill>
              <a:latin typeface="Arial Narrow" pitchFamily="34" charset="0"/>
            </a:rPr>
            <a:t>USER  &amp; CONSUMER ENGAGEMENT</a:t>
          </a:r>
          <a:endParaRPr lang="it-IT" sz="1100" b="1" kern="120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1045298" y="2972784"/>
        <a:ext cx="1325286" cy="1325286"/>
      </dsp:txXfrm>
    </dsp:sp>
    <dsp:sp modelId="{AC80E34E-8480-4C50-865F-4F161C7AFBC6}">
      <dsp:nvSpPr>
        <dsp:cNvPr id="0" name=""/>
        <dsp:cNvSpPr/>
      </dsp:nvSpPr>
      <dsp:spPr>
        <a:xfrm rot="12012926">
          <a:off x="1836318" y="2121455"/>
          <a:ext cx="85875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85875" y="23466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  <a:scene3d>
          <a:camera prst="perspectiveAbove" fov="4200000">
            <a:rot lat="21000000" lon="900000" rev="0"/>
          </a:camera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>
            <a:solidFill>
              <a:schemeClr val="bg1"/>
            </a:solidFill>
            <a:latin typeface="Arial Narrow" pitchFamily="34" charset="0"/>
          </a:endParaRPr>
        </a:p>
      </dsp:txBody>
      <dsp:txXfrm rot="12012926">
        <a:off x="1877109" y="2142775"/>
        <a:ext cx="4293" cy="4293"/>
      </dsp:txXfrm>
    </dsp:sp>
    <dsp:sp modelId="{5A26055F-B749-4D1C-A960-1E6888EBA15D}">
      <dsp:nvSpPr>
        <dsp:cNvPr id="0" name=""/>
        <dsp:cNvSpPr/>
      </dsp:nvSpPr>
      <dsp:spPr>
        <a:xfrm>
          <a:off x="554495" y="1238464"/>
          <a:ext cx="1325286" cy="132528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Above" fov="4200000">
            <a:rot lat="21000000" lon="900000" rev="0"/>
          </a:camera>
          <a:lightRig rig="threePt" dir="t"/>
        </a:scene3d>
        <a:sp3d prstMaterial="softEdge">
          <a:bevelT w="127000" h="25400"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 smtClean="0">
              <a:solidFill>
                <a:schemeClr val="bg1"/>
              </a:solidFill>
              <a:latin typeface="Arial Narrow" pitchFamily="34" charset="0"/>
            </a:rPr>
            <a:t>TECHNOLOGY &amp; SYSTEMS DEVELOPMENT</a:t>
          </a:r>
          <a:endParaRPr lang="it-IT" sz="1100" b="1" kern="1200" dirty="0">
            <a:solidFill>
              <a:schemeClr val="bg1"/>
            </a:solidFill>
            <a:latin typeface="Arial Narrow" pitchFamily="34" charset="0"/>
          </a:endParaRPr>
        </a:p>
      </dsp:txBody>
      <dsp:txXfrm>
        <a:off x="554495" y="1238464"/>
        <a:ext cx="1325286" cy="132528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838A9E-0F4C-4115-A42C-BC5AF7DB5506}">
      <dsp:nvSpPr>
        <dsp:cNvPr id="0" name=""/>
        <dsp:cNvSpPr/>
      </dsp:nvSpPr>
      <dsp:spPr>
        <a:xfrm>
          <a:off x="12314" y="0"/>
          <a:ext cx="2020513" cy="189538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Annex 1:</a:t>
          </a:r>
          <a:r>
            <a:rPr lang="en-US" sz="2300" kern="1200" dirty="0" smtClean="0"/>
            <a:t> </a:t>
          </a:r>
          <a:br>
            <a:rPr lang="en-US" sz="2300" kern="1200" dirty="0" smtClean="0"/>
          </a:br>
          <a:r>
            <a:rPr lang="en-US" sz="2300" kern="1200" dirty="0" smtClean="0"/>
            <a:t>Global Smart Grid Inventory</a:t>
          </a:r>
          <a:endParaRPr lang="en-US" sz="2300" kern="1200" dirty="0"/>
        </a:p>
      </dsp:txBody>
      <dsp:txXfrm>
        <a:off x="12314" y="0"/>
        <a:ext cx="2020513" cy="1895383"/>
      </dsp:txXfrm>
    </dsp:sp>
    <dsp:sp modelId="{750B3E34-4706-43FF-AEB1-6256E3BA4F5A}">
      <dsp:nvSpPr>
        <dsp:cNvPr id="0" name=""/>
        <dsp:cNvSpPr/>
      </dsp:nvSpPr>
      <dsp:spPr>
        <a:xfrm>
          <a:off x="2124337" y="0"/>
          <a:ext cx="2020513" cy="18999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Annex 2</a:t>
          </a:r>
          <a:r>
            <a:rPr lang="en-US" sz="2800" kern="1200" dirty="0" smtClean="0"/>
            <a:t>: </a:t>
          </a:r>
          <a:br>
            <a:rPr lang="en-US" sz="2800" kern="1200" dirty="0" smtClean="0"/>
          </a:br>
          <a:r>
            <a:rPr lang="en-US" sz="2400" kern="1200" dirty="0" smtClean="0"/>
            <a:t>Smart Grid Case Studies</a:t>
          </a:r>
          <a:endParaRPr lang="en-US" sz="2400" kern="1200" dirty="0"/>
        </a:p>
      </dsp:txBody>
      <dsp:txXfrm>
        <a:off x="2124337" y="0"/>
        <a:ext cx="2020513" cy="1899953"/>
      </dsp:txXfrm>
    </dsp:sp>
    <dsp:sp modelId="{25051DC0-9DCE-4492-82A6-C85499579654}">
      <dsp:nvSpPr>
        <dsp:cNvPr id="0" name=""/>
        <dsp:cNvSpPr/>
      </dsp:nvSpPr>
      <dsp:spPr>
        <a:xfrm>
          <a:off x="10243" y="1960563"/>
          <a:ext cx="2020513" cy="188728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Annex 3: </a:t>
          </a:r>
          <a:br>
            <a:rPr lang="en-US" sz="2000" kern="1200" dirty="0" smtClean="0"/>
          </a:br>
          <a:r>
            <a:rPr lang="en-US" sz="2400" kern="1200" dirty="0" smtClean="0"/>
            <a:t>Benefit-Cost Analyses and Toolkits</a:t>
          </a:r>
          <a:endParaRPr lang="en-US" sz="2400" kern="1200" dirty="0"/>
        </a:p>
      </dsp:txBody>
      <dsp:txXfrm>
        <a:off x="10243" y="1960563"/>
        <a:ext cx="2020513" cy="1887284"/>
      </dsp:txXfrm>
    </dsp:sp>
    <dsp:sp modelId="{A97A09E3-69B4-471C-9F1D-042E878D86C7}">
      <dsp:nvSpPr>
        <dsp:cNvPr id="0" name=""/>
        <dsp:cNvSpPr/>
      </dsp:nvSpPr>
      <dsp:spPr>
        <a:xfrm>
          <a:off x="2128691" y="1952586"/>
          <a:ext cx="2025140" cy="192399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Annex 4: </a:t>
          </a:r>
          <a:br>
            <a:rPr lang="en-US" sz="2000" kern="1200" dirty="0" smtClean="0"/>
          </a:br>
          <a:r>
            <a:rPr lang="en-US" sz="2300" kern="1200" dirty="0" smtClean="0"/>
            <a:t>Synthesis of Insights for Decision Makers</a:t>
          </a:r>
          <a:endParaRPr lang="en-US" sz="2300" kern="1200" dirty="0"/>
        </a:p>
      </dsp:txBody>
      <dsp:txXfrm>
        <a:off x="2128691" y="1952586"/>
        <a:ext cx="2025140" cy="192399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834941-6A19-4741-A717-2223117D96BF}">
      <dsp:nvSpPr>
        <dsp:cNvPr id="0" name=""/>
        <dsp:cNvSpPr/>
      </dsp:nvSpPr>
      <dsp:spPr>
        <a:xfrm>
          <a:off x="314926" y="5331"/>
          <a:ext cx="1949329" cy="1949329"/>
        </a:xfrm>
        <a:prstGeom prst="ellipse">
          <a:avLst/>
        </a:prstGeom>
        <a:solidFill>
          <a:srgbClr val="FF0000">
            <a:alpha val="75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FFFF00"/>
              </a:solidFill>
            </a:rPr>
            <a:t>APEC Test Beds Network</a:t>
          </a:r>
          <a:endParaRPr lang="en-US" sz="2200" b="1" kern="1200" dirty="0">
            <a:solidFill>
              <a:srgbClr val="FFFF00"/>
            </a:solidFill>
          </a:endParaRPr>
        </a:p>
      </dsp:txBody>
      <dsp:txXfrm>
        <a:off x="587129" y="235199"/>
        <a:ext cx="1123937" cy="1489593"/>
      </dsp:txXfrm>
    </dsp:sp>
    <dsp:sp modelId="{3D40EB26-1D36-44B7-8C87-4B33463EC1CB}">
      <dsp:nvSpPr>
        <dsp:cNvPr id="0" name=""/>
        <dsp:cNvSpPr/>
      </dsp:nvSpPr>
      <dsp:spPr>
        <a:xfrm>
          <a:off x="1656183" y="9"/>
          <a:ext cx="1949329" cy="1949329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FFFF00"/>
              </a:solidFill>
            </a:rPr>
            <a:t>SIRFN</a:t>
          </a:r>
          <a:endParaRPr lang="en-US" sz="2200" b="1" kern="1200" dirty="0">
            <a:solidFill>
              <a:srgbClr val="FFFF00"/>
            </a:solidFill>
          </a:endParaRPr>
        </a:p>
      </dsp:txBody>
      <dsp:txXfrm>
        <a:off x="2209371" y="229877"/>
        <a:ext cx="1123937" cy="148959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0004AD-8794-4D92-82B0-BDEB2F523C0E}">
      <dsp:nvSpPr>
        <dsp:cNvPr id="0" name=""/>
        <dsp:cNvSpPr/>
      </dsp:nvSpPr>
      <dsp:spPr>
        <a:xfrm>
          <a:off x="2376268" y="1296147"/>
          <a:ext cx="1742593" cy="174259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00"/>
              </a:solidFill>
            </a:rPr>
            <a:t>SIRFN</a:t>
          </a:r>
          <a:endParaRPr lang="en-US" sz="1800" b="1" kern="1200" dirty="0">
            <a:solidFill>
              <a:srgbClr val="FFFF00"/>
            </a:solidFill>
          </a:endParaRPr>
        </a:p>
      </dsp:txBody>
      <dsp:txXfrm>
        <a:off x="2376268" y="1296147"/>
        <a:ext cx="1742593" cy="1742593"/>
      </dsp:txXfrm>
    </dsp:sp>
    <dsp:sp modelId="{7DA305F9-23F6-484C-8A12-FB2A103BCD6A}">
      <dsp:nvSpPr>
        <dsp:cNvPr id="0" name=""/>
        <dsp:cNvSpPr/>
      </dsp:nvSpPr>
      <dsp:spPr>
        <a:xfrm>
          <a:off x="864099" y="504053"/>
          <a:ext cx="1886918" cy="1803083"/>
        </a:xfrm>
        <a:prstGeom prst="gear6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00"/>
              </a:solidFill>
            </a:rPr>
            <a:t>APEC Network</a:t>
          </a:r>
          <a:endParaRPr lang="en-US" sz="1800" b="1" kern="1200" dirty="0">
            <a:solidFill>
              <a:srgbClr val="FFFF00"/>
            </a:solidFill>
          </a:endParaRPr>
        </a:p>
      </dsp:txBody>
      <dsp:txXfrm>
        <a:off x="864099" y="504053"/>
        <a:ext cx="1886918" cy="1803083"/>
      </dsp:txXfrm>
    </dsp:sp>
    <dsp:sp modelId="{B32B91A8-3ACD-48A9-AF32-F0BE427C17C6}">
      <dsp:nvSpPr>
        <dsp:cNvPr id="0" name=""/>
        <dsp:cNvSpPr/>
      </dsp:nvSpPr>
      <dsp:spPr>
        <a:xfrm>
          <a:off x="2520287" y="864095"/>
          <a:ext cx="2143390" cy="2143390"/>
        </a:xfrm>
        <a:prstGeom prst="circularArrow">
          <a:avLst>
            <a:gd name="adj1" fmla="val 4878"/>
            <a:gd name="adj2" fmla="val 312630"/>
            <a:gd name="adj3" fmla="val 3053084"/>
            <a:gd name="adj4" fmla="val 15347857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5E255-3F52-43EE-9B31-45C0F31466C4}">
      <dsp:nvSpPr>
        <dsp:cNvPr id="0" name=""/>
        <dsp:cNvSpPr/>
      </dsp:nvSpPr>
      <dsp:spPr>
        <a:xfrm>
          <a:off x="576065" y="432045"/>
          <a:ext cx="1620612" cy="162061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EE055-4D40-41C1-88C0-65705EA880F9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B1BA0-B604-41D3-9C1D-FA4473328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678F7-D0EB-4DF2-A323-64E5FB4C3959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248BC-84EA-4FF5-B5DF-9DCCB0A4B59A}" type="slidenum">
              <a:rPr lang="it-IT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678F7-D0EB-4DF2-A323-64E5FB4C3959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678F7-D0EB-4DF2-A323-64E5FB4C3959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1470025"/>
          </a:xfrm>
        </p:spPr>
        <p:txBody>
          <a:bodyPr/>
          <a:lstStyle>
            <a:lvl1pPr>
              <a:defRPr sz="2400" b="1" i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37112"/>
            <a:ext cx="6400800" cy="576064"/>
          </a:xfrm>
        </p:spPr>
        <p:txBody>
          <a:bodyPr/>
          <a:lstStyle>
            <a:lvl1pPr marL="0" indent="0" algn="ctr">
              <a:buNone/>
              <a:defRPr sz="16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event style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09668-7922-407E-92C1-12DFD4BD045C}" type="slidenum">
              <a:rPr lang="it-IT"/>
              <a:pPr/>
              <a:t>‹#›</a:t>
            </a:fld>
            <a:endParaRPr lang="it-IT"/>
          </a:p>
        </p:txBody>
      </p:sp>
      <p:pic>
        <p:nvPicPr>
          <p:cNvPr id="7" name="Picture 5" descr="logo ISGA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908050"/>
            <a:ext cx="3455987" cy="222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755650" y="1052513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755650" y="908050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2555875" y="5084763"/>
            <a:ext cx="4103688" cy="576262"/>
          </a:xfrm>
        </p:spPr>
        <p:txBody>
          <a:bodyPr/>
          <a:lstStyle>
            <a:lvl1pPr algn="ctr">
              <a:buNone/>
              <a:defRPr sz="1600" i="1" baseline="0">
                <a:solidFill>
                  <a:srgbClr val="5F5F5F"/>
                </a:solidFill>
              </a:defRPr>
            </a:lvl1pPr>
          </a:lstStyle>
          <a:p>
            <a:pPr lvl="0"/>
            <a:r>
              <a:rPr lang="en-US" dirty="0" smtClean="0"/>
              <a:t>Click to edit Master presenter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2521B3-5D7E-44A5-B1D5-E065FD4E4D87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65A19-AA36-42DA-8B6E-ADFEDF4E468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706090"/>
          </a:xfrm>
        </p:spPr>
        <p:txBody>
          <a:bodyPr/>
          <a:lstStyle>
            <a:lvl1pPr algn="r">
              <a:defRPr sz="2000" b="1" i="1">
                <a:solidFill>
                  <a:srgbClr val="5F5F5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30000"/>
              <a:defRPr sz="2000" b="1"/>
            </a:lvl1pPr>
            <a:lvl2pPr>
              <a:buSzPct val="90000"/>
              <a:buFont typeface="Courier New" pitchFamily="49" charset="0"/>
              <a:buChar char="o"/>
              <a:defRPr sz="1800"/>
            </a:lvl2pPr>
            <a:lvl3pPr>
              <a:buFont typeface="Arial" pitchFamily="34" charset="0"/>
              <a:buChar char="–"/>
              <a:defRPr sz="1800"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B32DB-0185-4182-AD37-0ED080F92A79}" type="slidenum">
              <a:rPr lang="it-IT"/>
              <a:pPr/>
              <a:t>‹#›</a:t>
            </a:fld>
            <a:endParaRPr lang="it-IT"/>
          </a:p>
        </p:txBody>
      </p:sp>
      <p:pic>
        <p:nvPicPr>
          <p:cNvPr id="7" name="Picture 4" descr="logo ISGA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46BBF-71E7-4726-9E6C-235CC1B84D9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73AF7-F835-4E49-96BF-C1ACB3C1497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DCA6F-0D55-4533-B98E-4C50D202E97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706090"/>
          </a:xfrm>
        </p:spPr>
        <p:txBody>
          <a:bodyPr/>
          <a:lstStyle>
            <a:lvl1pPr algn="r">
              <a:defRPr sz="2000" b="1" i="1">
                <a:solidFill>
                  <a:srgbClr val="5F5F5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C9049-BA71-4AC2-8752-A4B02324C665}" type="slidenum">
              <a:rPr lang="it-IT"/>
              <a:pPr/>
              <a:t>‹#›</a:t>
            </a:fld>
            <a:endParaRPr lang="it-IT"/>
          </a:p>
        </p:txBody>
      </p:sp>
      <p:pic>
        <p:nvPicPr>
          <p:cNvPr id="6" name="Picture 4" descr="logo ISGA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7" name="Line 5"/>
          <p:cNvSpPr>
            <a:spLocks noChangeShapeType="1"/>
          </p:cNvSpPr>
          <p:nvPr userDrawn="1"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6B659-0382-4F38-B591-6696FDD6E354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221A5-F35D-41F1-8863-680CF57E7EC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F0368-60FE-46C7-AF11-A82FC4E103C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420CAD-3E2B-4061-B978-8A281B910CD8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ussell.conklin@hq.doe.gov" TargetMode="External"/><Relationship Id="rId4" Type="http://schemas.openxmlformats.org/officeDocument/2006/relationships/image" Target="../media/image5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18" Type="http://schemas.openxmlformats.org/officeDocument/2006/relationships/image" Target="../media/image19.jpeg"/><Relationship Id="rId3" Type="http://schemas.openxmlformats.org/officeDocument/2006/relationships/image" Target="../media/image2.jpeg"/><Relationship Id="rId21" Type="http://schemas.openxmlformats.org/officeDocument/2006/relationships/image" Target="../media/image22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png"/><Relationship Id="rId25" Type="http://schemas.openxmlformats.org/officeDocument/2006/relationships/image" Target="../media/image26.gi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24" Type="http://schemas.openxmlformats.org/officeDocument/2006/relationships/image" Target="../media/image25.gif"/><Relationship Id="rId5" Type="http://schemas.openxmlformats.org/officeDocument/2006/relationships/image" Target="../media/image6.gif"/><Relationship Id="rId15" Type="http://schemas.openxmlformats.org/officeDocument/2006/relationships/image" Target="../media/image16.jpeg"/><Relationship Id="rId23" Type="http://schemas.openxmlformats.org/officeDocument/2006/relationships/image" Target="../media/image24.pn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13" Type="http://schemas.openxmlformats.org/officeDocument/2006/relationships/image" Target="../media/image37.png"/><Relationship Id="rId18" Type="http://schemas.openxmlformats.org/officeDocument/2006/relationships/image" Target="../media/image42.jpeg"/><Relationship Id="rId26" Type="http://schemas.openxmlformats.org/officeDocument/2006/relationships/image" Target="../media/image50.png"/><Relationship Id="rId3" Type="http://schemas.openxmlformats.org/officeDocument/2006/relationships/image" Target="../media/image27.png"/><Relationship Id="rId21" Type="http://schemas.openxmlformats.org/officeDocument/2006/relationships/image" Target="../media/image45.png"/><Relationship Id="rId7" Type="http://schemas.openxmlformats.org/officeDocument/2006/relationships/image" Target="../media/image31.png"/><Relationship Id="rId12" Type="http://schemas.openxmlformats.org/officeDocument/2006/relationships/image" Target="../media/image36.jpeg"/><Relationship Id="rId17" Type="http://schemas.openxmlformats.org/officeDocument/2006/relationships/image" Target="../media/image41.png"/><Relationship Id="rId25" Type="http://schemas.openxmlformats.org/officeDocument/2006/relationships/image" Target="../media/image49.jpeg"/><Relationship Id="rId2" Type="http://schemas.openxmlformats.org/officeDocument/2006/relationships/image" Target="../media/image2.jpeg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24" Type="http://schemas.openxmlformats.org/officeDocument/2006/relationships/image" Target="../media/image48.png"/><Relationship Id="rId5" Type="http://schemas.openxmlformats.org/officeDocument/2006/relationships/image" Target="../media/image29.jpeg"/><Relationship Id="rId15" Type="http://schemas.openxmlformats.org/officeDocument/2006/relationships/image" Target="../media/image39.png"/><Relationship Id="rId23" Type="http://schemas.openxmlformats.org/officeDocument/2006/relationships/image" Target="../media/image47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jpeg"/><Relationship Id="rId9" Type="http://schemas.openxmlformats.org/officeDocument/2006/relationships/image" Target="../media/image33.jpeg"/><Relationship Id="rId14" Type="http://schemas.openxmlformats.org/officeDocument/2006/relationships/image" Target="../media/image38.png"/><Relationship Id="rId22" Type="http://schemas.openxmlformats.org/officeDocument/2006/relationships/image" Target="../media/image4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  <a:cs typeface="Tahoma" pitchFamily="34" charset="0"/>
              </a:rPr>
              <a:t>ISGAN and the Proposal for a </a:t>
            </a:r>
            <a:br>
              <a:rPr lang="en-US" dirty="0" smtClean="0">
                <a:latin typeface="Arial Narrow" pitchFamily="34" charset="0"/>
                <a:cs typeface="Tahoma" pitchFamily="34" charset="0"/>
              </a:rPr>
            </a:br>
            <a:r>
              <a:rPr lang="en-US" dirty="0" smtClean="0">
                <a:latin typeface="Arial Narrow" pitchFamily="34" charset="0"/>
                <a:cs typeface="Tahoma" pitchFamily="34" charset="0"/>
              </a:rPr>
              <a:t>Smart Grid International Research Facility Network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APEC-ISGAN Smart Grid Test Bed Networks Workshop</a:t>
            </a:r>
          </a:p>
          <a:p>
            <a:r>
              <a:rPr lang="en-US" dirty="0" smtClean="0"/>
              <a:t>January 24, 2012    </a:t>
            </a:r>
            <a:r>
              <a:rPr lang="en-US" dirty="0" smtClean="0">
                <a:latin typeface="Arial"/>
                <a:cs typeface="Arial"/>
              </a:rPr>
              <a:t>●    Washington, DC 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1763688" y="5301208"/>
            <a:ext cx="5688632" cy="576262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ea typeface="ＭＳ Ｐゴシック" charset="0"/>
              </a:rPr>
              <a:t>Russ Conklin, U.S. Department of Energy</a:t>
            </a:r>
          </a:p>
          <a:p>
            <a:pPr>
              <a:defRPr/>
            </a:pPr>
            <a:r>
              <a:rPr lang="en-US" b="1" dirty="0" smtClean="0"/>
              <a:t>Vice Chair, ISGAN Executive Committee</a:t>
            </a:r>
          </a:p>
          <a:p>
            <a:endParaRPr lang="en-US" dirty="0"/>
          </a:p>
        </p:txBody>
      </p:sp>
      <p:pic>
        <p:nvPicPr>
          <p:cNvPr id="2052" name="Picture 5" descr="logo ISG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213" y="908050"/>
            <a:ext cx="3455987" cy="222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755650" y="1052513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755650" y="908050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1763688" y="3284984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9668-7922-407E-92C1-12DFD4BD045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 3: Benefit-Cost Analyses and Toolkits</a:t>
            </a:r>
            <a:br>
              <a:rPr lang="en-US" dirty="0" smtClean="0"/>
            </a:br>
            <a:r>
              <a:rPr lang="en-US" dirty="0" smtClean="0"/>
              <a:t>Objectives and Approach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4824536"/>
          </a:xfrm>
        </p:spPr>
        <p:txBody>
          <a:bodyPr/>
          <a:lstStyle/>
          <a:p>
            <a:pPr marL="231775" indent="-231775">
              <a:spcBef>
                <a:spcPts val="1500"/>
              </a:spcBef>
            </a:pPr>
            <a:r>
              <a:rPr lang="en-US" dirty="0" smtClean="0"/>
              <a:t>Assessment, modification, and application of methods to measure the present level of maturity of networks (i.e., the “smartness”)</a:t>
            </a:r>
          </a:p>
          <a:p>
            <a:pPr marL="231775" indent="-231775">
              <a:spcBef>
                <a:spcPts val="1500"/>
              </a:spcBef>
            </a:pPr>
            <a:r>
              <a:rPr lang="en-US" dirty="0" smtClean="0"/>
              <a:t>Assessment, modification, and application of existing benefit-cost methodologies and tools, as well as development of new ones</a:t>
            </a:r>
          </a:p>
          <a:p>
            <a:pPr marL="231775" indent="-231775">
              <a:spcBef>
                <a:spcPts val="1500"/>
              </a:spcBef>
            </a:pPr>
            <a:r>
              <a:rPr lang="en-US" dirty="0" smtClean="0"/>
              <a:t>From these analyses, develop appropriate toolkits </a:t>
            </a:r>
            <a:br>
              <a:rPr lang="en-US" dirty="0" smtClean="0"/>
            </a:br>
            <a:r>
              <a:rPr lang="en-US" dirty="0" smtClean="0"/>
              <a:t>(including KPI definition)</a:t>
            </a:r>
          </a:p>
          <a:p>
            <a:pPr marL="800100" lvl="1" indent="-400050">
              <a:spcBef>
                <a:spcPts val="3000"/>
              </a:spcBef>
              <a:buFont typeface="Wingdings" pitchFamily="2" charset="2"/>
              <a:buChar char="Ø"/>
            </a:pPr>
            <a:r>
              <a:rPr lang="en-US" sz="2000" dirty="0" smtClean="0"/>
              <a:t>Range of levels targeted: From high-level, broad-based methodologies to more detailed system-level approaches </a:t>
            </a:r>
            <a:br>
              <a:rPr lang="en-US" sz="2000" dirty="0" smtClean="0"/>
            </a:br>
            <a:r>
              <a:rPr lang="en-US" sz="2000" dirty="0" smtClean="0"/>
              <a:t>to project- or technology-level approaches</a:t>
            </a:r>
          </a:p>
          <a:p>
            <a:pPr marL="800100" lvl="1" indent="-400050">
              <a:spcBef>
                <a:spcPts val="1500"/>
              </a:spcBef>
              <a:buFont typeface="Wingdings" pitchFamily="2" charset="2"/>
              <a:buChar char="Ø"/>
            </a:pPr>
            <a:r>
              <a:rPr lang="en-US" sz="2000" dirty="0" smtClean="0"/>
              <a:t>Builds on metrics and data identified by Annexes 1 &amp; 2, </a:t>
            </a:r>
            <a:br>
              <a:rPr lang="en-US" sz="2000" dirty="0" smtClean="0"/>
            </a:br>
            <a:r>
              <a:rPr lang="en-US" sz="2000" dirty="0" smtClean="0"/>
              <a:t>and other sources </a:t>
            </a:r>
          </a:p>
          <a:p>
            <a:pPr marL="231775" indent="-231775">
              <a:spcBef>
                <a:spcPts val="1500"/>
              </a:spcBef>
            </a:pPr>
            <a:endParaRPr lang="en-US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28B-A62E-4F13-B98F-2CBEAD0D2BFE}" type="slidenum">
              <a:rPr lang="it-IT"/>
              <a:pPr/>
              <a:t>10</a:t>
            </a:fld>
            <a:endParaRPr lang="it-IT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35150" y="32131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 4: Synthesis of Insights for Decision Makers</a:t>
            </a:r>
            <a:br>
              <a:rPr lang="en-US" dirty="0" smtClean="0"/>
            </a:br>
            <a:r>
              <a:rPr lang="en-US" dirty="0" smtClean="0"/>
              <a:t>Objectives and Approach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marL="231775" indent="-231775">
              <a:spcBef>
                <a:spcPts val="1500"/>
              </a:spcBef>
              <a:buNone/>
            </a:pPr>
            <a:r>
              <a:rPr lang="en-US" i="1" dirty="0" smtClean="0"/>
              <a:t>In short:  Knowledge management and info sharing </a:t>
            </a:r>
            <a:r>
              <a:rPr lang="en-US" i="1" u="sng" dirty="0" smtClean="0"/>
              <a:t>by design</a:t>
            </a:r>
          </a:p>
          <a:p>
            <a:pPr marL="231775" indent="-231775">
              <a:spcBef>
                <a:spcPts val="3000"/>
              </a:spcBef>
            </a:pPr>
            <a:r>
              <a:rPr lang="en-US" dirty="0" smtClean="0"/>
              <a:t>Develop a platform that compiles smart grid concepts from high-quality sources and makes them accessible to policymakers (e.g., online glossary)</a:t>
            </a:r>
          </a:p>
          <a:p>
            <a:pPr marL="231775" indent="-231775">
              <a:spcBef>
                <a:spcPts val="1500"/>
              </a:spcBef>
            </a:pPr>
            <a:r>
              <a:rPr lang="en-US" dirty="0" smtClean="0"/>
              <a:t>Produce brief, timely analytical reports that clarify important issues or raise key questions in smart grid policy and deployment</a:t>
            </a:r>
          </a:p>
          <a:p>
            <a:pPr marL="231775" indent="-231775">
              <a:spcBef>
                <a:spcPts val="1500"/>
              </a:spcBef>
            </a:pPr>
            <a:r>
              <a:rPr lang="en-US" dirty="0" smtClean="0"/>
              <a:t>Establish platforms (or augment existing ones) for knowledge management and collaboration among ISGAN participants </a:t>
            </a:r>
          </a:p>
          <a:p>
            <a:pPr marL="231775" indent="-231775">
              <a:spcBef>
                <a:spcPts val="1500"/>
              </a:spcBef>
            </a:pPr>
            <a:r>
              <a:rPr lang="en-US" dirty="0" smtClean="0"/>
              <a:t>Develop other tools for collaboration and information sharing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28B-A62E-4F13-B98F-2CBEAD0D2BFE}" type="slidenum">
              <a:rPr lang="it-IT"/>
              <a:pPr/>
              <a:t>11</a:t>
            </a:fld>
            <a:endParaRPr lang="it-IT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35150" y="32131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6" cy="706090"/>
          </a:xfrm>
        </p:spPr>
        <p:txBody>
          <a:bodyPr/>
          <a:lstStyle/>
          <a:p>
            <a:r>
              <a:rPr lang="en-US" dirty="0" smtClean="0"/>
              <a:t>Future Projects in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32DB-0185-4182-AD37-0ED080F92A79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526678" y="1184672"/>
            <a:ext cx="8138160" cy="1463040"/>
          </a:xfrm>
          <a:prstGeom prst="round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365760" rIns="91440" bIns="365760" rtlCol="0" anchor="ctr" anchorCtr="0">
            <a:spAutoFit/>
          </a:bodyPr>
          <a:lstStyle/>
          <a:p>
            <a:pPr lvl="0"/>
            <a:r>
              <a:rPr lang="en-US" b="1" i="1" dirty="0" smtClean="0">
                <a:latin typeface="Arial Narrow" pitchFamily="34" charset="0"/>
              </a:rPr>
              <a:t>Proposed Annex</a:t>
            </a:r>
          </a:p>
          <a:p>
            <a:pPr lvl="0"/>
            <a:r>
              <a:rPr lang="en-US" sz="2000" b="1" dirty="0" smtClean="0">
                <a:latin typeface="Arial Narrow" pitchFamily="34" charset="0"/>
              </a:rPr>
              <a:t>Power Systems – Transmission, Distribution, and Interfaces</a:t>
            </a:r>
          </a:p>
          <a:p>
            <a:pPr lvl="0"/>
            <a:r>
              <a:rPr lang="en-US" sz="1600" dirty="0" smtClean="0">
                <a:latin typeface="Arial Narrow" pitchFamily="34" charset="0"/>
              </a:rPr>
              <a:t>(led by Sweden/Norway; integrates </a:t>
            </a:r>
            <a:r>
              <a:rPr lang="en-US" sz="1600" dirty="0" smtClean="0">
                <a:effectLst/>
                <a:latin typeface="Arial Narrow" pitchFamily="34" charset="0"/>
              </a:rPr>
              <a:t>ENARD* Work </a:t>
            </a:r>
            <a:r>
              <a:rPr lang="en-US" sz="1600" dirty="0" err="1" smtClean="0">
                <a:effectLst/>
                <a:latin typeface="Arial Narrow" pitchFamily="34" charset="0"/>
              </a:rPr>
              <a:t>Programme</a:t>
            </a:r>
            <a:r>
              <a:rPr lang="en-US" sz="1600" dirty="0" smtClean="0">
                <a:effectLst/>
                <a:latin typeface="Arial Narrow" pitchFamily="34" charset="0"/>
              </a:rPr>
              <a:t>  into ISGAN)</a:t>
            </a:r>
            <a:endParaRPr lang="en-US" sz="1600" dirty="0" smtClean="0">
              <a:latin typeface="Arial Narrow" pitchFamily="34" charset="0"/>
            </a:endParaRPr>
          </a:p>
          <a:p>
            <a:pPr lvl="0">
              <a:spcBef>
                <a:spcPts val="600"/>
              </a:spcBef>
            </a:pPr>
            <a:r>
              <a:rPr lang="en-US" sz="1600" i="1" dirty="0" smtClean="0">
                <a:latin typeface="Arial Narrow" pitchFamily="34" charset="0"/>
              </a:rPr>
              <a:t>*Implementing Agreement for Electricity Networks Analysis, Research &amp; Development</a:t>
            </a:r>
            <a:endParaRPr lang="en-US" sz="1600" i="1" dirty="0" smtClean="0">
              <a:effectLst/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678" y="5014054"/>
            <a:ext cx="8138160" cy="109728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182880" tIns="91440" rIns="182880" bIns="91440" rtlCol="0" anchor="ctr" anchorCtr="0">
            <a:spAutoFit/>
          </a:bodyPr>
          <a:lstStyle/>
          <a:p>
            <a:r>
              <a:rPr lang="en-US" b="1" i="1" dirty="0" smtClean="0">
                <a:latin typeface="Arial Narrow" pitchFamily="34" charset="0"/>
              </a:rPr>
              <a:t>Proposed Annex</a:t>
            </a:r>
          </a:p>
          <a:p>
            <a:r>
              <a:rPr lang="en-US" sz="2000" b="1" dirty="0" smtClean="0">
                <a:effectLst/>
                <a:latin typeface="Arial Narrow" pitchFamily="34" charset="0"/>
              </a:rPr>
              <a:t>Smart Grid Interoperability Frameworks</a:t>
            </a:r>
          </a:p>
          <a:p>
            <a:r>
              <a:rPr lang="en-US" sz="1600" dirty="0" smtClean="0">
                <a:effectLst/>
                <a:latin typeface="Arial Narrow" pitchFamily="34" charset="0"/>
              </a:rPr>
              <a:t>(led by Korea; </a:t>
            </a:r>
            <a:r>
              <a:rPr lang="en-US" sz="1600" dirty="0" smtClean="0">
                <a:latin typeface="Arial Narrow" pitchFamily="34" charset="0"/>
              </a:rPr>
              <a:t>integration and synthesis exercise</a:t>
            </a:r>
            <a:r>
              <a:rPr lang="en-US" sz="1600" dirty="0" smtClean="0">
                <a:effectLst/>
                <a:latin typeface="Arial Narrow" pitchFamily="34" charset="0"/>
              </a:rPr>
              <a:t>)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6678" y="2683823"/>
            <a:ext cx="8138160" cy="11237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91440" rIns="91440" bIns="91440" rtlCol="0" anchor="ctr" anchorCtr="0">
            <a:spAutoFit/>
          </a:bodyPr>
          <a:lstStyle/>
          <a:p>
            <a:r>
              <a:rPr lang="en-US" b="1" i="1" dirty="0" smtClean="0">
                <a:latin typeface="Arial Narrow" pitchFamily="34" charset="0"/>
              </a:rPr>
              <a:t>Proposed Annex</a:t>
            </a:r>
          </a:p>
          <a:p>
            <a:pPr lvl="0"/>
            <a:r>
              <a:rPr lang="en-US" sz="2000" b="1" dirty="0" smtClean="0">
                <a:effectLst/>
                <a:latin typeface="Arial Narrow" pitchFamily="34" charset="0"/>
              </a:rPr>
              <a:t>Smart Grid International Research Facility Network (SIRFN)</a:t>
            </a:r>
          </a:p>
          <a:p>
            <a:pPr lvl="0"/>
            <a:r>
              <a:rPr lang="en-US" sz="1600" dirty="0" smtClean="0">
                <a:effectLst/>
                <a:latin typeface="Arial Narrow" pitchFamily="34" charset="0"/>
              </a:rPr>
              <a:t>(led by U.S.;  to be coordinated with APEC Smart Grid Test Beds Network, led by Korea)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6678" y="3846409"/>
            <a:ext cx="8138160" cy="10972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118872" rIns="91440" bIns="118872" rtlCol="0" anchor="ctr" anchorCtr="0">
            <a:spAutoFit/>
          </a:bodyPr>
          <a:lstStyle/>
          <a:p>
            <a:pPr marL="63500"/>
            <a:r>
              <a:rPr lang="en-US" b="1" i="1" dirty="0" smtClean="0">
                <a:latin typeface="Arial Narrow" pitchFamily="34" charset="0"/>
              </a:rPr>
              <a:t>Proposed Annex</a:t>
            </a:r>
          </a:p>
          <a:p>
            <a:pPr marL="63500"/>
            <a:r>
              <a:rPr lang="en-US" sz="2000" b="1" dirty="0" smtClean="0">
                <a:latin typeface="Arial Narrow" pitchFamily="34" charset="0"/>
              </a:rPr>
              <a:t>Governance During the Smart Grid Transition </a:t>
            </a:r>
            <a:r>
              <a:rPr lang="en-US" b="1" i="1" dirty="0" smtClean="0">
                <a:latin typeface="Arial Narrow" pitchFamily="34" charset="0"/>
              </a:rPr>
              <a:t/>
            </a:r>
            <a:br>
              <a:rPr lang="en-US" b="1" i="1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>(led by Austria; social sciences focus)</a:t>
            </a:r>
            <a:endParaRPr lang="en-US" sz="1800" dirty="0" smtClean="0"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32DB-0185-4182-AD37-0ED080F92A79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1260252"/>
            <a:ext cx="8229600" cy="1463040"/>
          </a:xfrm>
          <a:prstGeom prst="roundRect">
            <a:avLst/>
          </a:prstGeom>
          <a:solidFill>
            <a:srgbClr val="9933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118872" rIns="91440" bIns="118872" rtlCol="0" anchor="ctr" anchorCtr="0">
            <a:spAutoFit/>
          </a:bodyPr>
          <a:lstStyle/>
          <a:p>
            <a:r>
              <a:rPr lang="en-US" sz="2000" b="1" dirty="0" smtClean="0">
                <a:effectLst/>
                <a:latin typeface="Arial Narrow" pitchFamily="34" charset="0"/>
              </a:rPr>
              <a:t>Cooperation with Other IEA Implementing Agreements, such as DSM and 4E</a:t>
            </a:r>
            <a:r>
              <a:rPr lang="en-US" b="1" dirty="0" smtClean="0">
                <a:effectLst/>
                <a:latin typeface="Arial Narrow" pitchFamily="34" charset="0"/>
              </a:rPr>
              <a:t/>
            </a:r>
            <a:br>
              <a:rPr lang="en-US" b="1" dirty="0" smtClean="0">
                <a:effectLst/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>D</a:t>
            </a:r>
            <a:r>
              <a:rPr lang="en-US" sz="1600" dirty="0" smtClean="0">
                <a:effectLst/>
                <a:latin typeface="Arial Narrow" pitchFamily="34" charset="0"/>
              </a:rPr>
              <a:t>irectly through IEA Electricity Coordination Group, End Use Working Party, etc.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7544" y="4446002"/>
            <a:ext cx="8229600" cy="146304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91440" rIns="91440" bIns="91440" rtlCol="0" anchor="ctr" anchorCtr="0">
            <a:spAutoFit/>
          </a:bodyPr>
          <a:lstStyle/>
          <a:p>
            <a:pPr lvl="0"/>
            <a:r>
              <a:rPr lang="en-US" sz="2000" b="1" dirty="0" smtClean="0">
                <a:latin typeface="Arial Narrow" pitchFamily="34" charset="0"/>
              </a:rPr>
              <a:t>Dialogue/Engagement with Other Int’l Efforts, Private Sector, etc.</a:t>
            </a:r>
            <a:r>
              <a:rPr lang="en-US" b="1" dirty="0" smtClean="0">
                <a:latin typeface="Arial Narrow" pitchFamily="34" charset="0"/>
              </a:rPr>
              <a:t/>
            </a:r>
            <a:br>
              <a:rPr lang="en-US" b="1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>e.g., Global Smart Grid Federation, US-EU Energy Council, APEC Smart Grid Initiative, </a:t>
            </a:r>
            <a:r>
              <a:rPr lang="en-US" sz="1600" dirty="0" err="1" smtClean="0">
                <a:latin typeface="Arial Narrow" pitchFamily="34" charset="0"/>
              </a:rPr>
              <a:t>DERlab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e.V</a:t>
            </a:r>
            <a:r>
              <a:rPr lang="en-US" sz="1600" dirty="0" smtClean="0">
                <a:latin typeface="Arial Narrow" pitchFamily="34" charset="0"/>
              </a:rPr>
              <a:t>., </a:t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>Smart Grid Interoperability Panel</a:t>
            </a:r>
          </a:p>
        </p:txBody>
      </p:sp>
      <p:sp>
        <p:nvSpPr>
          <p:cNvPr id="12" name="Content Placeholder 11"/>
          <p:cNvSpPr txBox="1">
            <a:spLocks noGrp="1"/>
          </p:cNvSpPr>
          <p:nvPr>
            <p:ph idx="1"/>
          </p:nvPr>
        </p:nvSpPr>
        <p:spPr>
          <a:xfrm>
            <a:off x="467544" y="2831728"/>
            <a:ext cx="8229600" cy="1463040"/>
          </a:xfrm>
          <a:prstGeom prst="roundRect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40" tIns="118872" rIns="91440" bIns="118872" rtlCol="0" anchor="ctr" anchorCtr="0">
            <a:spAutoFit/>
          </a:bodyPr>
          <a:lstStyle/>
          <a:p>
            <a:pPr>
              <a:buNone/>
            </a:pPr>
            <a:r>
              <a:rPr lang="en-US" sz="2000" b="1" dirty="0" smtClean="0">
                <a:effectLst/>
                <a:latin typeface="Arial Narrow" pitchFamily="34" charset="0"/>
              </a:rPr>
              <a:t>Cooperation with Other CEM Initiatives</a:t>
            </a:r>
          </a:p>
          <a:p>
            <a:pPr>
              <a:buNone/>
            </a:pPr>
            <a:r>
              <a:rPr lang="en-US" sz="1600" b="0" dirty="0" smtClean="0">
                <a:effectLst/>
                <a:latin typeface="Arial Narrow" pitchFamily="34" charset="0"/>
              </a:rPr>
              <a:t>Indirectly through CEM public-private Roundtables, CEM meetings, and other </a:t>
            </a:r>
            <a:r>
              <a:rPr lang="en-US" sz="1600" b="0" dirty="0" err="1" smtClean="0">
                <a:effectLst/>
                <a:latin typeface="Arial Narrow" pitchFamily="34" charset="0"/>
              </a:rPr>
              <a:t>fora</a:t>
            </a:r>
            <a:endParaRPr lang="en-US" sz="1600" b="0" dirty="0" smtClean="0"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B12C01BF-1796-4338-A0D9-AD380275244E}" type="slidenum">
              <a:rPr lang="it-IT"/>
              <a:pPr/>
              <a:t>14</a:t>
            </a:fld>
            <a:endParaRPr lang="it-IT" dirty="0"/>
          </a:p>
        </p:txBody>
      </p:sp>
      <p:pic>
        <p:nvPicPr>
          <p:cNvPr id="4099" name="Picture 2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725613" y="3284538"/>
            <a:ext cx="5903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835150" y="3213100"/>
            <a:ext cx="5832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131840" y="548680"/>
            <a:ext cx="53816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i="1" dirty="0">
                <a:solidFill>
                  <a:srgbClr val="5F5F5F"/>
                </a:solidFill>
                <a:latin typeface="Arial" charset="0"/>
                <a:ea typeface="ＭＳ Ｐゴシック" charset="0"/>
              </a:rPr>
              <a:t>Why a Research Facility </a:t>
            </a:r>
            <a:r>
              <a:rPr lang="en-US" sz="2000" b="1" i="1" dirty="0" smtClean="0">
                <a:solidFill>
                  <a:srgbClr val="5F5F5F"/>
                </a:solidFill>
                <a:latin typeface="Arial" charset="0"/>
                <a:ea typeface="ＭＳ Ｐゴシック" charset="0"/>
              </a:rPr>
              <a:t>Network in ISGAN</a:t>
            </a:r>
            <a:endParaRPr lang="en-US" sz="2000" b="1" i="1" dirty="0">
              <a:solidFill>
                <a:srgbClr val="5F5F5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899592" y="1196752"/>
            <a:ext cx="734377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defRPr/>
            </a:pPr>
            <a:r>
              <a:rPr lang="it-IT" b="1" u="sng" dirty="0" smtClean="0">
                <a:latin typeface="Arial" charset="0"/>
                <a:ea typeface="ＭＳ Ｐゴシック" charset="0"/>
              </a:rPr>
              <a:t>Drivers</a:t>
            </a:r>
            <a:endParaRPr lang="it-IT" b="1" u="sng" dirty="0">
              <a:latin typeface="Arial" charset="0"/>
              <a:ea typeface="ＭＳ Ｐゴシック" charset="0"/>
            </a:endParaRPr>
          </a:p>
          <a:p>
            <a:pPr marL="854075" lvl="1" indent="-396875">
              <a:spcBef>
                <a:spcPct val="50000"/>
              </a:spcBef>
              <a:buFont typeface="Wingdings" charset="0"/>
              <a:buChar char="Ø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Calibri" pitchFamily="34" charset="0"/>
              </a:rPr>
              <a:t>Smart </a:t>
            </a:r>
            <a:r>
              <a:rPr lang="en-US" dirty="0">
                <a:latin typeface="Arial" charset="0"/>
                <a:ea typeface="ＭＳ Ｐゴシック" charset="0"/>
                <a:cs typeface="Calibri" pitchFamily="34" charset="0"/>
              </a:rPr>
              <a:t>grid technologies are developing rapidly and being deployed concurrently across the world</a:t>
            </a:r>
          </a:p>
          <a:p>
            <a:pPr marL="854075" lvl="1" indent="-396875">
              <a:spcBef>
                <a:spcPct val="50000"/>
              </a:spcBef>
              <a:buFont typeface="Wingdings" charset="0"/>
              <a:buChar char="Ø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Calibri" pitchFamily="34" charset="0"/>
              </a:rPr>
              <a:t>Nevertheless</a:t>
            </a:r>
            <a:r>
              <a:rPr lang="en-US" dirty="0">
                <a:latin typeface="Arial" charset="0"/>
                <a:ea typeface="ＭＳ Ｐゴシック" charset="0"/>
                <a:cs typeface="Calibri" pitchFamily="34" charset="0"/>
              </a:rPr>
              <a:t>, </a:t>
            </a:r>
            <a:r>
              <a:rPr lang="en-US" dirty="0" smtClean="0">
                <a:latin typeface="Arial" charset="0"/>
                <a:ea typeface="ＭＳ Ｐゴシック" charset="0"/>
                <a:cs typeface="Calibri" pitchFamily="34" charset="0"/>
              </a:rPr>
              <a:t>it’s </a:t>
            </a:r>
            <a:r>
              <a:rPr lang="en-US" dirty="0">
                <a:latin typeface="Arial" charset="0"/>
                <a:ea typeface="ＭＳ Ｐゴシック" charset="0"/>
                <a:cs typeface="Calibri" pitchFamily="34" charset="0"/>
              </a:rPr>
              <a:t>unclear if lessons learned from current activities are scalable or applicable in other geographies</a:t>
            </a:r>
          </a:p>
          <a:p>
            <a:pPr marL="854075" lvl="1" indent="-396875">
              <a:spcBef>
                <a:spcPct val="50000"/>
              </a:spcBef>
              <a:buFont typeface="Wingdings" charset="0"/>
              <a:buChar char="Ø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Calibri" pitchFamily="34" charset="0"/>
              </a:rPr>
              <a:t>Therefore</a:t>
            </a:r>
            <a:r>
              <a:rPr lang="en-US" dirty="0">
                <a:latin typeface="Arial" charset="0"/>
                <a:ea typeface="ＭＳ Ｐゴシック" charset="0"/>
                <a:cs typeface="Calibri" pitchFamily="34" charset="0"/>
              </a:rPr>
              <a:t>, the need to test technologies and validate approaches across multiple geographies and broad landscape of application areas using coordinated approaches</a:t>
            </a:r>
          </a:p>
          <a:p>
            <a:pPr marL="854075" lvl="1" indent="-396875">
              <a:spcBef>
                <a:spcPct val="50000"/>
              </a:spcBef>
              <a:buFont typeface="Wingdings" charset="0"/>
              <a:buChar char="Ø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Calibri" pitchFamily="34" charset="0"/>
              </a:rPr>
              <a:t>Interoperability </a:t>
            </a:r>
            <a:r>
              <a:rPr lang="en-US" dirty="0">
                <a:latin typeface="Arial" charset="0"/>
                <a:ea typeface="ＭＳ Ｐゴシック" charset="0"/>
                <a:cs typeface="Calibri" pitchFamily="34" charset="0"/>
              </a:rPr>
              <a:t>and sharing best practices will be vital to regional and global success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4108" name="TextBox 13"/>
          <p:cNvSpPr txBox="1">
            <a:spLocks noChangeArrowheads="1"/>
          </p:cNvSpPr>
          <p:nvPr/>
        </p:nvSpPr>
        <p:spPr bwMode="auto">
          <a:xfrm>
            <a:off x="877826" y="4641419"/>
            <a:ext cx="7604125" cy="1413153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i="1" u="sng" dirty="0">
                <a:solidFill>
                  <a:srgbClr val="FFFF00"/>
                </a:solidFill>
              </a:rPr>
              <a:t>Concept:</a:t>
            </a:r>
          </a:p>
          <a:p>
            <a:pPr algn="ctr"/>
            <a:r>
              <a:rPr lang="en-US" b="1" i="1" dirty="0">
                <a:solidFill>
                  <a:srgbClr val="FFFF00"/>
                </a:solidFill>
              </a:rPr>
              <a:t>Coordinated network of smart grid research and test-bed facilities </a:t>
            </a:r>
            <a:r>
              <a:rPr lang="en-US" b="1" i="1" dirty="0" smtClean="0">
                <a:solidFill>
                  <a:srgbClr val="FFFF00"/>
                </a:solidFill>
              </a:rPr>
              <a:t/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to </a:t>
            </a:r>
            <a:r>
              <a:rPr lang="en-US" b="1" i="1" dirty="0">
                <a:solidFill>
                  <a:srgbClr val="FFFF00"/>
                </a:solidFill>
              </a:rPr>
              <a:t>accelerate the development of technologies and systems across </a:t>
            </a:r>
            <a:r>
              <a:rPr lang="en-US" b="1" i="1" dirty="0" smtClean="0">
                <a:solidFill>
                  <a:srgbClr val="FFFF00"/>
                </a:solidFill>
              </a:rPr>
              <a:t/>
            </a:r>
            <a:br>
              <a:rPr lang="en-US" b="1" i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a wide </a:t>
            </a:r>
            <a:r>
              <a:rPr lang="en-US" b="1" i="1" dirty="0">
                <a:solidFill>
                  <a:srgbClr val="FFFF00"/>
                </a:solidFill>
              </a:rPr>
              <a:t>range of use cases and geographies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339752" y="6858000"/>
            <a:ext cx="72008" cy="993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20-Oct-11</a:t>
            </a:r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GB" smtClean="0"/>
              <a:t>20-Oct-11</a:t>
            </a:r>
            <a:endParaRPr lang="it-IT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82AD823E-1FD6-4DA8-A5E0-411157824BCF}" type="slidenum">
              <a:rPr lang="it-IT"/>
              <a:pPr/>
              <a:t>15</a:t>
            </a:fld>
            <a:endParaRPr lang="it-IT"/>
          </a:p>
        </p:txBody>
      </p:sp>
      <p:pic>
        <p:nvPicPr>
          <p:cNvPr id="6147" name="Picture 2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581225" y="4512196"/>
            <a:ext cx="5903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690762" y="4440758"/>
            <a:ext cx="5832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926775" y="476250"/>
            <a:ext cx="46028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2000" b="1" i="1" dirty="0" smtClean="0">
                <a:solidFill>
                  <a:srgbClr val="5F5F5F"/>
                </a:solidFill>
                <a:latin typeface="Arial" charset="0"/>
                <a:ea typeface="ＭＳ Ｐゴシック" charset="0"/>
              </a:rPr>
              <a:t>SIRFN Would Be an Annex in ISGAN</a:t>
            </a:r>
            <a:endParaRPr lang="en-US" sz="2000" b="1" i="1" dirty="0">
              <a:solidFill>
                <a:srgbClr val="5F5F5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55" name="TextBox 13"/>
          <p:cNvSpPr txBox="1">
            <a:spLocks noChangeArrowheads="1"/>
          </p:cNvSpPr>
          <p:nvPr/>
        </p:nvSpPr>
        <p:spPr bwMode="auto">
          <a:xfrm>
            <a:off x="266775" y="3870846"/>
            <a:ext cx="2160587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Application Review</a:t>
            </a:r>
          </a:p>
          <a:p>
            <a:pPr algn="ctr"/>
            <a:r>
              <a:rPr lang="en-US" dirty="0"/>
              <a:t>Panel </a:t>
            </a:r>
            <a:endParaRPr lang="en-US" sz="1400" dirty="0"/>
          </a:p>
        </p:txBody>
      </p:sp>
      <p:sp>
        <p:nvSpPr>
          <p:cNvPr id="6156" name="TextBox 14"/>
          <p:cNvSpPr txBox="1">
            <a:spLocks noChangeArrowheads="1"/>
          </p:cNvSpPr>
          <p:nvPr/>
        </p:nvSpPr>
        <p:spPr bwMode="auto">
          <a:xfrm>
            <a:off x="398537" y="5369446"/>
            <a:ext cx="11303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Test-bed </a:t>
            </a:r>
          </a:p>
          <a:p>
            <a:pPr algn="ctr"/>
            <a:r>
              <a:rPr lang="en-US"/>
              <a:t>Facility</a:t>
            </a:r>
          </a:p>
        </p:txBody>
      </p:sp>
      <p:sp>
        <p:nvSpPr>
          <p:cNvPr id="6157" name="TextBox 15"/>
          <p:cNvSpPr txBox="1">
            <a:spLocks noChangeArrowheads="1"/>
          </p:cNvSpPr>
          <p:nvPr/>
        </p:nvSpPr>
        <p:spPr bwMode="auto">
          <a:xfrm>
            <a:off x="2225750" y="5369446"/>
            <a:ext cx="11303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Test-bed </a:t>
            </a:r>
          </a:p>
          <a:p>
            <a:pPr algn="ctr"/>
            <a:r>
              <a:rPr lang="en-US"/>
              <a:t>Facility</a:t>
            </a:r>
          </a:p>
        </p:txBody>
      </p:sp>
      <p:sp>
        <p:nvSpPr>
          <p:cNvPr id="6158" name="TextBox 16"/>
          <p:cNvSpPr txBox="1">
            <a:spLocks noChangeArrowheads="1"/>
          </p:cNvSpPr>
          <p:nvPr/>
        </p:nvSpPr>
        <p:spPr bwMode="auto">
          <a:xfrm>
            <a:off x="5880175" y="5369446"/>
            <a:ext cx="1128712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Test-bed </a:t>
            </a:r>
          </a:p>
          <a:p>
            <a:pPr algn="ctr"/>
            <a:r>
              <a:rPr lang="en-US"/>
              <a:t>Facility</a:t>
            </a:r>
          </a:p>
        </p:txBody>
      </p:sp>
      <p:sp>
        <p:nvSpPr>
          <p:cNvPr id="6159" name="TextBox 17"/>
          <p:cNvSpPr txBox="1">
            <a:spLocks noChangeArrowheads="1"/>
          </p:cNvSpPr>
          <p:nvPr/>
        </p:nvSpPr>
        <p:spPr bwMode="auto">
          <a:xfrm>
            <a:off x="7705800" y="5369446"/>
            <a:ext cx="11303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Test-bed </a:t>
            </a:r>
          </a:p>
          <a:p>
            <a:pPr algn="ctr"/>
            <a:r>
              <a:rPr lang="en-US"/>
              <a:t>Facility</a:t>
            </a:r>
          </a:p>
        </p:txBody>
      </p:sp>
      <p:sp>
        <p:nvSpPr>
          <p:cNvPr id="6160" name="TextBox 18"/>
          <p:cNvSpPr txBox="1">
            <a:spLocks noChangeArrowheads="1"/>
          </p:cNvSpPr>
          <p:nvPr/>
        </p:nvSpPr>
        <p:spPr bwMode="auto">
          <a:xfrm>
            <a:off x="3059187" y="3216796"/>
            <a:ext cx="3059113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SIRFN Management </a:t>
            </a:r>
            <a:r>
              <a:rPr lang="en-US" dirty="0" smtClean="0"/>
              <a:t>Board</a:t>
            </a:r>
            <a:endParaRPr lang="en-US" dirty="0"/>
          </a:p>
          <a:p>
            <a:pPr algn="ctr"/>
            <a:r>
              <a:rPr lang="en-US" sz="1400" dirty="0"/>
              <a:t>      (Annex </a:t>
            </a:r>
            <a:r>
              <a:rPr lang="en-US" sz="1400" dirty="0" smtClean="0"/>
              <a:t>representatives</a:t>
            </a:r>
            <a:r>
              <a:rPr lang="en-US" sz="1400" dirty="0"/>
              <a:t>)</a:t>
            </a:r>
          </a:p>
        </p:txBody>
      </p:sp>
      <p:sp>
        <p:nvSpPr>
          <p:cNvPr id="6161" name="TextBox 19"/>
          <p:cNvSpPr txBox="1">
            <a:spLocks noChangeArrowheads="1"/>
          </p:cNvSpPr>
          <p:nvPr/>
        </p:nvSpPr>
        <p:spPr bwMode="auto">
          <a:xfrm>
            <a:off x="4018037" y="5369446"/>
            <a:ext cx="11303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Test-bed </a:t>
            </a:r>
          </a:p>
          <a:p>
            <a:pPr algn="ctr"/>
            <a:r>
              <a:rPr lang="en-US"/>
              <a:t>Facility</a:t>
            </a:r>
          </a:p>
        </p:txBody>
      </p:sp>
      <p:sp>
        <p:nvSpPr>
          <p:cNvPr id="6162" name="TextBox 20"/>
          <p:cNvSpPr txBox="1">
            <a:spLocks noChangeArrowheads="1"/>
          </p:cNvSpPr>
          <p:nvPr/>
        </p:nvSpPr>
        <p:spPr bwMode="auto">
          <a:xfrm>
            <a:off x="3563888" y="2492896"/>
            <a:ext cx="1944216" cy="3698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ISGAN </a:t>
            </a:r>
            <a:r>
              <a:rPr lang="en-US" b="1" dirty="0" err="1">
                <a:solidFill>
                  <a:srgbClr val="FFFF00"/>
                </a:solidFill>
              </a:rPr>
              <a:t>ExCo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163" name="TextBox 21"/>
          <p:cNvSpPr txBox="1">
            <a:spLocks noChangeArrowheads="1"/>
          </p:cNvSpPr>
          <p:nvPr/>
        </p:nvSpPr>
        <p:spPr bwMode="auto">
          <a:xfrm>
            <a:off x="3131840" y="4005064"/>
            <a:ext cx="2884895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SIRFN Operating Agent</a:t>
            </a:r>
          </a:p>
        </p:txBody>
      </p:sp>
      <p:cxnSp>
        <p:nvCxnSpPr>
          <p:cNvPr id="6164" name="Straight Connector 22"/>
          <p:cNvCxnSpPr>
            <a:cxnSpLocks noChangeShapeType="1"/>
          </p:cNvCxnSpPr>
          <p:nvPr/>
        </p:nvCxnSpPr>
        <p:spPr bwMode="auto">
          <a:xfrm>
            <a:off x="4564137" y="2862783"/>
            <a:ext cx="0" cy="354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5" name="Straight Connector 23"/>
          <p:cNvCxnSpPr>
            <a:cxnSpLocks noChangeShapeType="1"/>
          </p:cNvCxnSpPr>
          <p:nvPr/>
        </p:nvCxnSpPr>
        <p:spPr bwMode="auto">
          <a:xfrm flipH="1">
            <a:off x="4584775" y="3793058"/>
            <a:ext cx="4762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6" name="Straight Connector 24"/>
          <p:cNvCxnSpPr>
            <a:cxnSpLocks noChangeShapeType="1"/>
            <a:stCxn id="6161" idx="0"/>
            <a:endCxn id="6163" idx="2"/>
          </p:cNvCxnSpPr>
          <p:nvPr/>
        </p:nvCxnSpPr>
        <p:spPr bwMode="auto">
          <a:xfrm flipH="1" flipV="1">
            <a:off x="4574288" y="4374396"/>
            <a:ext cx="8899" cy="99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7" name="Straight Connector 25"/>
          <p:cNvCxnSpPr>
            <a:cxnSpLocks noChangeShapeType="1"/>
          </p:cNvCxnSpPr>
          <p:nvPr/>
        </p:nvCxnSpPr>
        <p:spPr bwMode="auto">
          <a:xfrm flipV="1">
            <a:off x="957337" y="5009083"/>
            <a:ext cx="7313613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8" name="Straight Connector 26"/>
          <p:cNvCxnSpPr>
            <a:cxnSpLocks noChangeShapeType="1"/>
            <a:stCxn id="6159" idx="0"/>
          </p:cNvCxnSpPr>
          <p:nvPr/>
        </p:nvCxnSpPr>
        <p:spPr bwMode="auto">
          <a:xfrm flipH="1" flipV="1">
            <a:off x="8270950" y="4999558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69" name="Straight Connector 27"/>
          <p:cNvCxnSpPr>
            <a:cxnSpLocks noChangeShapeType="1"/>
            <a:stCxn id="6156" idx="0"/>
          </p:cNvCxnSpPr>
          <p:nvPr/>
        </p:nvCxnSpPr>
        <p:spPr bwMode="auto">
          <a:xfrm flipV="1">
            <a:off x="963687" y="4997971"/>
            <a:ext cx="0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70" name="Straight Connector 28"/>
          <p:cNvCxnSpPr>
            <a:cxnSpLocks noChangeShapeType="1"/>
            <a:stCxn id="6158" idx="0"/>
          </p:cNvCxnSpPr>
          <p:nvPr/>
        </p:nvCxnSpPr>
        <p:spPr bwMode="auto">
          <a:xfrm flipV="1">
            <a:off x="6443737" y="4997971"/>
            <a:ext cx="0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71" name="Straight Connector 29"/>
          <p:cNvCxnSpPr>
            <a:cxnSpLocks noChangeShapeType="1"/>
            <a:stCxn id="6157" idx="0"/>
          </p:cNvCxnSpPr>
          <p:nvPr/>
        </p:nvCxnSpPr>
        <p:spPr bwMode="auto">
          <a:xfrm flipV="1">
            <a:off x="2790900" y="4993208"/>
            <a:ext cx="0" cy="37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72" name="Straight Connector 30"/>
          <p:cNvCxnSpPr>
            <a:cxnSpLocks noChangeShapeType="1"/>
          </p:cNvCxnSpPr>
          <p:nvPr/>
        </p:nvCxnSpPr>
        <p:spPr bwMode="auto">
          <a:xfrm flipV="1">
            <a:off x="2427362" y="4193108"/>
            <a:ext cx="78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251520" y="1289968"/>
            <a:ext cx="87849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1775" indent="-231775">
              <a:spcBef>
                <a:spcPct val="50000"/>
              </a:spcBef>
            </a:pPr>
            <a:r>
              <a:rPr lang="en-US" sz="2000" b="1" dirty="0" smtClean="0"/>
              <a:t>As an Annex, it would be officially comprised of </a:t>
            </a:r>
            <a:br>
              <a:rPr lang="en-US" sz="2000" b="1" dirty="0" smtClean="0"/>
            </a:br>
            <a:r>
              <a:rPr lang="en-US" sz="2000" b="1" u="sng" dirty="0" smtClean="0">
                <a:solidFill>
                  <a:srgbClr val="FF0000"/>
                </a:solidFill>
              </a:rPr>
              <a:t>interested ISGAN Participants </a:t>
            </a:r>
            <a:r>
              <a:rPr lang="en-US" sz="2000" b="1" dirty="0" smtClean="0"/>
              <a:t>or their designees (e.g., facilities)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580112" y="2708920"/>
            <a:ext cx="1728192" cy="7200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6084168" y="3429000"/>
            <a:ext cx="1224136" cy="7920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308304" y="32129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REQUIRED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C2DE-0B01-49C8-8511-7AAAF8076E81}" type="slidenum">
              <a:rPr lang="it-IT"/>
              <a:pPr/>
              <a:t>16</a:t>
            </a:fld>
            <a:endParaRPr lang="it-IT"/>
          </a:p>
        </p:txBody>
      </p:sp>
      <p:pic>
        <p:nvPicPr>
          <p:cNvPr id="12290" name="Picture 2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53605" y="3140522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763142" y="3069084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899391" y="548680"/>
            <a:ext cx="58017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1" i="1" dirty="0" smtClean="0">
                <a:solidFill>
                  <a:srgbClr val="5F5F5F"/>
                </a:solidFill>
              </a:rPr>
              <a:t>ISGAN-related Goals for the </a:t>
            </a:r>
            <a:r>
              <a:rPr lang="en-US" sz="2000" b="1" i="1" dirty="0" smtClean="0">
                <a:solidFill>
                  <a:srgbClr val="5F5F5F"/>
                </a:solidFill>
              </a:rPr>
              <a:t>Workshop (1 of 2)</a:t>
            </a:r>
            <a:endParaRPr lang="en-US" sz="2000" b="1" i="1" dirty="0">
              <a:solidFill>
                <a:srgbClr val="5F5F5F"/>
              </a:solidFill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899592" y="16288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79512" y="1268760"/>
            <a:ext cx="8784976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1775" indent="-231775">
              <a:spcBef>
                <a:spcPct val="50000"/>
              </a:spcBef>
            </a:pPr>
            <a:r>
              <a:rPr lang="en-US" sz="2000" b="1" dirty="0" smtClean="0"/>
              <a:t>Goal 1:  Identify what specifically we can/want to align via the networks</a:t>
            </a:r>
            <a:endParaRPr lang="en-US" sz="2000" b="1" dirty="0" smtClean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763688" y="2564904"/>
            <a:ext cx="0" cy="3456384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763688" y="2564904"/>
            <a:ext cx="7243158" cy="0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9512" y="2564904"/>
            <a:ext cx="158417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dirty="0" smtClean="0">
                <a:latin typeface="Century Gothic" pitchFamily="34" charset="0"/>
              </a:rPr>
              <a:t>Concepts</a:t>
            </a:r>
          </a:p>
          <a:p>
            <a:pPr>
              <a:spcBef>
                <a:spcPts val="0"/>
              </a:spcBef>
            </a:pPr>
            <a:endParaRPr lang="en-US" sz="1400" dirty="0" smtClean="0"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entury Gothic" pitchFamily="34" charset="0"/>
              </a:rPr>
              <a:t>Use Cases</a:t>
            </a:r>
          </a:p>
          <a:p>
            <a:pPr>
              <a:spcBef>
                <a:spcPts val="0"/>
              </a:spcBef>
            </a:pPr>
            <a:endParaRPr lang="en-US" sz="1400" dirty="0" smtClean="0"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entury Gothic" pitchFamily="34" charset="0"/>
              </a:rPr>
              <a:t>Standards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entury Gothic" pitchFamily="34" charset="0"/>
              </a:rPr>
              <a:t>Development &amp; Evaluation</a:t>
            </a:r>
          </a:p>
          <a:p>
            <a:pPr>
              <a:spcBef>
                <a:spcPts val="0"/>
              </a:spcBef>
            </a:pPr>
            <a:endParaRPr lang="en-US" sz="1400" dirty="0" smtClean="0"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entury Gothic" pitchFamily="34" charset="0"/>
              </a:rPr>
              <a:t>Testing Protocols</a:t>
            </a:r>
          </a:p>
          <a:p>
            <a:pPr>
              <a:spcBef>
                <a:spcPts val="0"/>
              </a:spcBef>
            </a:pPr>
            <a:endParaRPr lang="en-US" sz="1400" dirty="0" smtClean="0"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entury Gothic" pitchFamily="34" charset="0"/>
              </a:rPr>
              <a:t>Reporting Structures</a:t>
            </a:r>
          </a:p>
          <a:p>
            <a:pPr>
              <a:spcBef>
                <a:spcPts val="0"/>
              </a:spcBef>
            </a:pPr>
            <a:endParaRPr lang="en-US" sz="1400" dirty="0" smtClean="0"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entury Gothic" pitchFamily="34" charset="0"/>
              </a:rPr>
              <a:t>Etc.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730593" y="1958873"/>
            <a:ext cx="1287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entury Gothic" pitchFamily="34" charset="0"/>
              </a:rPr>
              <a:t>Microgrids</a:t>
            </a:r>
            <a:endParaRPr lang="en-US" sz="1600" dirty="0" smtClean="0">
              <a:latin typeface="Century Gothic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69764" y="182880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 pitchFamily="34" charset="0"/>
              </a:rPr>
              <a:t>RE</a:t>
            </a:r>
            <a:br>
              <a:rPr lang="en-US" sz="1600" dirty="0" smtClean="0">
                <a:latin typeface="Century Gothic" pitchFamily="34" charset="0"/>
              </a:rPr>
            </a:br>
            <a:r>
              <a:rPr lang="en-US" sz="1600" dirty="0" smtClean="0">
                <a:latin typeface="Century Gothic" pitchFamily="34" charset="0"/>
              </a:rPr>
              <a:t>Integration</a:t>
            </a:r>
            <a:endParaRPr lang="en-US" sz="1600" dirty="0" smtClean="0">
              <a:latin typeface="Century Gothic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812360" y="1916832"/>
            <a:ext cx="1601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 pitchFamily="34" charset="0"/>
              </a:rPr>
              <a:t>Etc.</a:t>
            </a:r>
            <a:endParaRPr lang="en-US" sz="1600" dirty="0" smtClean="0">
              <a:latin typeface="Century Gothic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265636" y="181485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 pitchFamily="34" charset="0"/>
              </a:rPr>
              <a:t>EV Integration</a:t>
            </a:r>
            <a:endParaRPr lang="en-US" sz="1600" dirty="0" smtClean="0">
              <a:latin typeface="Century Gothic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40913" y="1804347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 pitchFamily="34" charset="0"/>
              </a:rPr>
              <a:t>Distribution Automation</a:t>
            </a:r>
            <a:endParaRPr lang="en-US" sz="1600" dirty="0" smtClean="0">
              <a:latin typeface="Century Gothic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051720" y="2852936"/>
            <a:ext cx="5046856" cy="1854160"/>
          </a:xfrm>
          <a:prstGeom prst="roundRect">
            <a:avLst>
              <a:gd name="adj" fmla="val 7088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Listen today to presentations for </a:t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points of alignment or </a:t>
            </a:r>
            <a:r>
              <a:rPr lang="en-US" sz="2000" b="1" dirty="0" err="1" smtClean="0">
                <a:solidFill>
                  <a:schemeClr val="bg1"/>
                </a:solidFill>
              </a:rPr>
              <a:t>complementarity</a:t>
            </a:r>
            <a:r>
              <a:rPr lang="en-US" sz="2000" b="1" dirty="0" smtClean="0">
                <a:solidFill>
                  <a:schemeClr val="bg1"/>
                </a:solidFill>
              </a:rPr>
              <a:t> among: </a:t>
            </a:r>
          </a:p>
          <a:p>
            <a:pPr marL="457200" indent="-457200" algn="ctr">
              <a:spcBef>
                <a:spcPts val="600"/>
              </a:spcBef>
              <a:buAutoNum type="alphaLcParenBoth"/>
            </a:pPr>
            <a:r>
              <a:rPr lang="en-US" sz="2000" b="1" dirty="0" smtClean="0">
                <a:solidFill>
                  <a:schemeClr val="bg1"/>
                </a:solidFill>
              </a:rPr>
              <a:t>ESCI and ISGAN networks </a:t>
            </a:r>
          </a:p>
          <a:p>
            <a:pPr marL="457200" indent="-457200" algn="ctr">
              <a:spcBef>
                <a:spcPts val="6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(b) specific facilities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79912" y="5085184"/>
            <a:ext cx="5046856" cy="906274"/>
          </a:xfrm>
          <a:prstGeom prst="roundRect">
            <a:avLst>
              <a:gd name="adj" fmla="val 2424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What are our (initial) priorities?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rgbClr val="FFFF00"/>
                </a:solidFill>
              </a:rPr>
              <a:t>What is our preferred taxonomy?</a:t>
            </a:r>
            <a:endParaRPr lang="en-US" sz="2000" b="1" dirty="0" smtClean="0">
              <a:solidFill>
                <a:srgbClr val="FFFF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571926" y="1702114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 pitchFamily="34" charset="0"/>
              </a:rPr>
              <a:t>Smart Buildings Integration</a:t>
            </a:r>
            <a:endParaRPr lang="en-US" sz="1600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ISGAN-related Goals for the Workshop (2 of 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32DB-0185-4182-AD37-0ED080F92A79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51520" y="1289968"/>
            <a:ext cx="8352928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1775" indent="-231775">
              <a:spcBef>
                <a:spcPct val="50000"/>
              </a:spcBef>
            </a:pPr>
            <a:r>
              <a:rPr lang="en-US" sz="2000" b="1" dirty="0" smtClean="0"/>
              <a:t>Goal 2:  Identify how the APEC/ESCI and ISGAN networks will align</a:t>
            </a:r>
            <a:endParaRPr lang="en-US" sz="2000" b="1" dirty="0" smtClean="0"/>
          </a:p>
        </p:txBody>
      </p:sp>
      <p:graphicFrame>
        <p:nvGraphicFramePr>
          <p:cNvPr id="7" name="Diagram 6"/>
          <p:cNvGraphicFramePr/>
          <p:nvPr/>
        </p:nvGraphicFramePr>
        <p:xfrm>
          <a:off x="179512" y="2420888"/>
          <a:ext cx="3984104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139952" y="3068960"/>
            <a:ext cx="8640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1775" indent="-231775">
              <a:spcBef>
                <a:spcPct val="50000"/>
              </a:spcBef>
            </a:pPr>
            <a:r>
              <a:rPr lang="en-US" sz="2800" b="1" dirty="0" smtClean="0"/>
              <a:t>vs.</a:t>
            </a:r>
            <a:endParaRPr lang="en-US" sz="2800" b="1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4355976" y="1700808"/>
          <a:ext cx="454833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51520" y="5013176"/>
            <a:ext cx="828092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1775" indent="-231775">
              <a:spcBef>
                <a:spcPct val="50000"/>
              </a:spcBef>
            </a:pPr>
            <a:r>
              <a:rPr lang="en-US" sz="2000" b="1" dirty="0" smtClean="0"/>
              <a:t>Goal 3:  Identify concrete path forward to full Annex proposal</a:t>
            </a:r>
            <a:endParaRPr lang="en-US" sz="20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ISGAN Upcoming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826"/>
            <a:ext cx="8229600" cy="485933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800" i="1" u="sng" dirty="0" smtClean="0"/>
              <a:t>2-3 February 2012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Prep Meeting for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Clean Energy Ministerial</a:t>
            </a:r>
            <a:br>
              <a:rPr lang="en-US" sz="1800" dirty="0" smtClean="0"/>
            </a:br>
            <a:r>
              <a:rPr lang="en-US" sz="1800" dirty="0" smtClean="0"/>
              <a:t>Delhi, </a:t>
            </a:r>
            <a:r>
              <a:rPr lang="en-US" sz="1800" dirty="0" smtClean="0"/>
              <a:t>India</a:t>
            </a:r>
          </a:p>
          <a:p>
            <a:pPr lvl="1">
              <a:spcBef>
                <a:spcPts val="1200"/>
              </a:spcBef>
            </a:pPr>
            <a:r>
              <a:rPr lang="en-US" i="1" dirty="0" smtClean="0">
                <a:solidFill>
                  <a:srgbClr val="FF0000"/>
                </a:solidFill>
              </a:rPr>
              <a:t>Will include brief update of outcomes of workshop discussions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1800" i="1" u="sng" dirty="0" smtClean="0"/>
              <a:t>Week of 26 March 2012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ISGAN Executive Committee Meeting and Workshop(s)</a:t>
            </a:r>
            <a:br>
              <a:rPr lang="en-US" sz="1800" dirty="0" smtClean="0"/>
            </a:br>
            <a:r>
              <a:rPr lang="en-US" sz="1800" dirty="0" smtClean="0"/>
              <a:t>Mexico City, </a:t>
            </a:r>
            <a:r>
              <a:rPr lang="en-US" sz="1800" dirty="0" smtClean="0"/>
              <a:t>Mexico</a:t>
            </a:r>
          </a:p>
          <a:p>
            <a:pPr lvl="1">
              <a:spcBef>
                <a:spcPts val="1200"/>
              </a:spcBef>
            </a:pPr>
            <a:r>
              <a:rPr lang="en-US" i="1" dirty="0" smtClean="0">
                <a:solidFill>
                  <a:srgbClr val="FF0000"/>
                </a:solidFill>
              </a:rPr>
              <a:t>Target for full proposal for ISGAN </a:t>
            </a:r>
            <a:r>
              <a:rPr lang="en-US" i="1" dirty="0" err="1" smtClean="0">
                <a:solidFill>
                  <a:srgbClr val="FF0000"/>
                </a:solidFill>
              </a:rPr>
              <a:t>ExCo</a:t>
            </a:r>
            <a:r>
              <a:rPr lang="en-US" i="1" dirty="0" smtClean="0">
                <a:solidFill>
                  <a:srgbClr val="FF0000"/>
                </a:solidFill>
              </a:rPr>
              <a:t> consideration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1800" i="1" u="sng" dirty="0" smtClean="0"/>
              <a:t>24-25 April 2012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Third Clean Energy Ministerial</a:t>
            </a:r>
            <a:br>
              <a:rPr lang="en-US" sz="1800" dirty="0" smtClean="0"/>
            </a:br>
            <a:r>
              <a:rPr lang="en-US" sz="1800" dirty="0" smtClean="0"/>
              <a:t>London, </a:t>
            </a:r>
            <a:r>
              <a:rPr lang="en-US" sz="1800" dirty="0" smtClean="0"/>
              <a:t>UK</a:t>
            </a:r>
          </a:p>
          <a:p>
            <a:pPr lvl="1">
              <a:spcBef>
                <a:spcPts val="1200"/>
              </a:spcBef>
            </a:pPr>
            <a:r>
              <a:rPr lang="en-US" i="1" dirty="0" smtClean="0">
                <a:solidFill>
                  <a:srgbClr val="FF0000"/>
                </a:solidFill>
              </a:rPr>
              <a:t>Target for “soft launch” of SIRFN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1800" dirty="0" smtClean="0"/>
              <a:t>As well as several Annex-related workshops being planned</a:t>
            </a:r>
          </a:p>
          <a:p>
            <a:pPr>
              <a:spcBef>
                <a:spcPts val="1200"/>
              </a:spcBef>
              <a:buNone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24, 2012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32DB-0185-4182-AD37-0ED080F92A79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ctr">
              <a:buNone/>
            </a:pPr>
            <a:r>
              <a:rPr lang="en-US" sz="2800" dirty="0" smtClean="0"/>
              <a:t>Questions?    Comments?    Concerns?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	</a:t>
            </a: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	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32DB-0185-4182-AD37-0ED080F92A79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1026" name="Picture 2" descr="http://www.infendo.com/wp-content/uploads/2011/05/question-m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988840"/>
            <a:ext cx="3024336" cy="3024336"/>
          </a:xfrm>
          <a:prstGeom prst="rect">
            <a:avLst/>
          </a:prstGeom>
          <a:noFill/>
        </p:spPr>
      </p:pic>
      <p:pic>
        <p:nvPicPr>
          <p:cNvPr id="1028" name="Picture 4" descr="https://www.eere-pmc.energy.gov/PMC_News/images/smartgrid-copy.jpg"/>
          <p:cNvPicPr>
            <a:picLocks noChangeAspect="1" noChangeArrowheads="1"/>
          </p:cNvPicPr>
          <p:nvPr/>
        </p:nvPicPr>
        <p:blipFill>
          <a:blip r:embed="rId3" cstate="print"/>
          <a:srcRect r="10693"/>
          <a:stretch>
            <a:fillRect/>
          </a:stretch>
        </p:blipFill>
        <p:spPr bwMode="auto">
          <a:xfrm>
            <a:off x="539552" y="2492896"/>
            <a:ext cx="2448272" cy="1800200"/>
          </a:xfrm>
          <a:prstGeom prst="rect">
            <a:avLst/>
          </a:prstGeom>
          <a:noFill/>
        </p:spPr>
      </p:pic>
      <p:pic>
        <p:nvPicPr>
          <p:cNvPr id="1030" name="Picture 6" descr="http://energy.gov/sites/prod/files/styles/article_hero/public/nvenergy400x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492896"/>
            <a:ext cx="2401824" cy="180136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39552" y="472514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 Narrow" pitchFamily="34" charset="0"/>
              </a:rPr>
              <a:t>Russ Conklin</a:t>
            </a:r>
            <a:br>
              <a:rPr lang="en-US" dirty="0" smtClean="0">
                <a:latin typeface="Arial Narrow" pitchFamily="34" charset="0"/>
              </a:rPr>
            </a:br>
            <a:r>
              <a:rPr lang="en-US" dirty="0" smtClean="0">
                <a:latin typeface="Arial Narrow" pitchFamily="34" charset="0"/>
              </a:rPr>
              <a:t>Office of Climate Change Policy and Technology</a:t>
            </a:r>
            <a:br>
              <a:rPr lang="en-US" dirty="0" smtClean="0">
                <a:latin typeface="Arial Narrow" pitchFamily="34" charset="0"/>
              </a:rPr>
            </a:br>
            <a:r>
              <a:rPr lang="en-US" dirty="0" smtClean="0">
                <a:latin typeface="Arial Narrow" pitchFamily="34" charset="0"/>
              </a:rPr>
              <a:t>U.S. Department of Energy</a:t>
            </a:r>
            <a:br>
              <a:rPr lang="en-US" dirty="0" smtClean="0">
                <a:latin typeface="Arial Narrow" pitchFamily="34" charset="0"/>
              </a:rPr>
            </a:br>
            <a:r>
              <a:rPr lang="en-US" dirty="0" smtClean="0">
                <a:latin typeface="Arial Narrow" pitchFamily="34" charset="0"/>
              </a:rPr>
              <a:t>+1 (202) 586 8339    </a:t>
            </a:r>
            <a:r>
              <a:rPr lang="en-US" dirty="0" smtClean="0">
                <a:latin typeface="Arial Narrow" pitchFamily="34" charset="0"/>
                <a:hlinkClick r:id="rId5"/>
              </a:rPr>
              <a:t>russell.conklin@hq.doe.gov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60232" y="6381750"/>
            <a:ext cx="2133600" cy="476250"/>
          </a:xfrm>
        </p:spPr>
        <p:txBody>
          <a:bodyPr/>
          <a:lstStyle/>
          <a:p>
            <a:fld id="{B01DE28B-A62E-4F13-B98F-2CBEAD0D2BFE}" type="slidenum">
              <a:rPr lang="it-IT"/>
              <a:pPr/>
              <a:t>2</a:t>
            </a:fld>
            <a:endParaRPr lang="it-IT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>
          <a:xfrm>
            <a:off x="467544" y="6381750"/>
            <a:ext cx="2133600" cy="476250"/>
          </a:xfrm>
        </p:spPr>
        <p:txBody>
          <a:bodyPr/>
          <a:lstStyle/>
          <a:p>
            <a:r>
              <a:rPr lang="en-US" smtClean="0"/>
              <a:t>January 24, 2012</a:t>
            </a:r>
            <a:endParaRPr lang="it-IT" dirty="0"/>
          </a:p>
        </p:txBody>
      </p:sp>
      <p:pic>
        <p:nvPicPr>
          <p:cNvPr id="14" name="그림 2" descr="uii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677" y="2276872"/>
            <a:ext cx="9003323" cy="4672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and Why is ISGAN?</a:t>
            </a:r>
            <a:endParaRPr lang="en-US" dirty="0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725613" y="3284538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35150" y="32131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71648" y="2646973"/>
            <a:ext cx="8872352" cy="4070350"/>
          </a:xfrm>
          <a:prstGeom prst="rect">
            <a:avLst/>
          </a:prstGeom>
        </p:spPr>
        <p:txBody>
          <a:bodyPr/>
          <a:lstStyle/>
          <a:p>
            <a:pPr marL="347663" indent="-347663" algn="l" latinLnBrk="1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b="1" dirty="0" smtClean="0">
                <a:effectLst/>
                <a:latin typeface="Arial Narrow" pitchFamily="34" charset="0"/>
              </a:rPr>
              <a:t>ISGAN…</a:t>
            </a:r>
          </a:p>
          <a:p>
            <a:pPr marL="231775" indent="-231775" latinLnBrk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 Narrow" pitchFamily="34" charset="0"/>
              </a:rPr>
              <a:t>Fulfills a key recommendation in the Smart Grids Technology Action Plan</a:t>
            </a:r>
            <a:br>
              <a:rPr lang="en-US" sz="2000" dirty="0" smtClean="0">
                <a:latin typeface="Arial Narrow" pitchFamily="34" charset="0"/>
              </a:rPr>
            </a:br>
            <a:r>
              <a:rPr lang="en-US" sz="2000" dirty="0" smtClean="0">
                <a:latin typeface="Arial Narrow" pitchFamily="34" charset="0"/>
              </a:rPr>
              <a:t>(released by Major Economies Forum Global Partnership, 2009) </a:t>
            </a:r>
          </a:p>
          <a:p>
            <a:pPr marL="231775" indent="-231775" algn="l" latinLnBrk="1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effectLst/>
                <a:latin typeface="Arial Narrow" pitchFamily="34" charset="0"/>
              </a:rPr>
              <a:t>Was launched as one of 11 initiatives under the Clean Energy Ministerial </a:t>
            </a:r>
            <a:r>
              <a:rPr lang="en-US" sz="2000" dirty="0" smtClean="0">
                <a:latin typeface="Arial Narrow" pitchFamily="34" charset="0"/>
              </a:rPr>
              <a:t>(in 2010)</a:t>
            </a:r>
            <a:endParaRPr lang="en-US" sz="2000" dirty="0" smtClean="0">
              <a:effectLst/>
              <a:latin typeface="Arial Narrow" pitchFamily="34" charset="0"/>
            </a:endParaRPr>
          </a:p>
          <a:p>
            <a:pPr marL="231775" indent="-231775" algn="l" latinLnBrk="1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 Narrow" pitchFamily="34" charset="0"/>
              </a:rPr>
              <a:t>Is organized as an IEA Implementing Agreement (in 2011, under the EUWP and CERT)</a:t>
            </a:r>
          </a:p>
          <a:p>
            <a:pPr marL="231775" indent="-231775" latinLnBrk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 Narrow" pitchFamily="34" charset="0"/>
              </a:rPr>
              <a:t>Sponsors activities that build a global understanding of smart grids, address </a:t>
            </a:r>
            <a:br>
              <a:rPr lang="en-US" sz="2000" dirty="0" smtClean="0">
                <a:latin typeface="Arial Narrow" pitchFamily="34" charset="0"/>
              </a:rPr>
            </a:br>
            <a:r>
              <a:rPr lang="en-US" sz="2000" dirty="0" smtClean="0">
                <a:latin typeface="Arial Narrow" pitchFamily="34" charset="0"/>
              </a:rPr>
              <a:t>gaps in knowledge and tools, and accelerate smart grid deployment</a:t>
            </a:r>
          </a:p>
          <a:p>
            <a:pPr marL="231775" indent="-231775" algn="l" latinLnBrk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effectLst/>
                <a:latin typeface="Arial Narrow" pitchFamily="34" charset="0"/>
              </a:rPr>
              <a:t>Builds on the momentum of and knowledge created by the substantial smart grid </a:t>
            </a:r>
            <a:br>
              <a:rPr lang="en-US" sz="2000" dirty="0" smtClean="0">
                <a:effectLst/>
                <a:latin typeface="Arial Narrow" pitchFamily="34" charset="0"/>
              </a:rPr>
            </a:br>
            <a:r>
              <a:rPr lang="en-US" sz="2000" dirty="0" smtClean="0">
                <a:effectLst/>
                <a:latin typeface="Arial Narrow" pitchFamily="34" charset="0"/>
              </a:rPr>
              <a:t>investments being made globally</a:t>
            </a:r>
          </a:p>
          <a:p>
            <a:pPr marL="231775" indent="-231775" algn="l" latinLnBrk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effectLst/>
                <a:latin typeface="Arial Narrow" pitchFamily="34" charset="0"/>
              </a:rPr>
              <a:t>Will leverage cooperation with the Global Smart Grid Federation                       and others</a:t>
            </a:r>
            <a:endParaRPr lang="en-US" sz="2000" dirty="0">
              <a:effectLst/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536" y="1052736"/>
            <a:ext cx="8458199" cy="1328023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effectLst/>
                <a:latin typeface="Arial Narrow" pitchFamily="34" charset="0"/>
                <a:cs typeface="Tahoma" pitchFamily="34" charset="0"/>
              </a:rPr>
              <a:t>A mechanism for bringing high-level government attention and action to accelerate the development and deployment </a:t>
            </a:r>
            <a:br>
              <a:rPr lang="en-US" sz="2400" b="1" dirty="0" smtClean="0">
                <a:solidFill>
                  <a:srgbClr val="FFFF00"/>
                </a:solidFill>
                <a:effectLst/>
                <a:latin typeface="Arial Narrow" pitchFamily="34" charset="0"/>
                <a:cs typeface="Tahoma" pitchFamily="34" charset="0"/>
              </a:rPr>
            </a:br>
            <a:r>
              <a:rPr lang="en-US" sz="2400" b="1" dirty="0" smtClean="0">
                <a:solidFill>
                  <a:srgbClr val="FFFF00"/>
                </a:solidFill>
                <a:effectLst/>
                <a:latin typeface="Arial Narrow" pitchFamily="34" charset="0"/>
                <a:cs typeface="Tahoma" pitchFamily="34" charset="0"/>
              </a:rPr>
              <a:t>of smarter electricity grids around the world.</a:t>
            </a:r>
            <a:endParaRPr lang="en-US" sz="2400" dirty="0">
              <a:solidFill>
                <a:srgbClr val="FFFF00"/>
              </a:solidFill>
              <a:effectLst/>
              <a:latin typeface="Arial Narrow" pitchFamily="34" charset="0"/>
            </a:endParaRP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5877272"/>
            <a:ext cx="1203970" cy="53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" dur="indefinite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ISGAN Participants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28B-A62E-4F13-B98F-2CBEAD0D2BFE}" type="slidenum">
              <a:rPr lang="it-IT"/>
              <a:pPr/>
              <a:t>3</a:t>
            </a:fld>
            <a:endParaRPr lang="it-IT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797621" y="3284538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07158" y="32131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72121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9552" y="1124744"/>
          <a:ext cx="8359079" cy="4263750"/>
        </p:xfrm>
        <a:graphic>
          <a:graphicData uri="http://schemas.openxmlformats.org/drawingml/2006/table">
            <a:tbl>
              <a:tblPr/>
              <a:tblGrid>
                <a:gridCol w="1755406"/>
                <a:gridCol w="799351"/>
                <a:gridCol w="1785534"/>
                <a:gridCol w="628261"/>
                <a:gridCol w="2393573"/>
                <a:gridCol w="996954"/>
              </a:tblGrid>
              <a:tr h="5178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Australia 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India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The Netherlands</a:t>
                      </a:r>
                      <a:endParaRPr lang="en-US" sz="2000" dirty="0" smtClean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8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Austria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Ireland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Russia*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8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Belgium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Italy</a:t>
                      </a:r>
                      <a:endParaRPr lang="en-US" sz="2000" dirty="0" smtClean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Sweden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8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>
                          <a:latin typeface="Century Gothic"/>
                          <a:ea typeface="Century Gothic"/>
                          <a:cs typeface="Times New Roman"/>
                        </a:rPr>
                        <a:t>Canada</a:t>
                      </a:r>
                      <a:endParaRPr lang="en-US" sz="20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Japan*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Switzerland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8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China*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>
                          <a:latin typeface="Century Gothic"/>
                          <a:ea typeface="Century Gothic"/>
                          <a:cs typeface="Times New Roman"/>
                        </a:rPr>
                        <a:t>   </a:t>
                      </a:r>
                      <a:endParaRPr lang="en-US" sz="20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Korea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United </a:t>
                      </a: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Kingdom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Finland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Mexico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United States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8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France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Norway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Century Gothic"/>
                          <a:ea typeface="Century Gothic"/>
                          <a:cs typeface="Times New Roman"/>
                        </a:rPr>
                        <a:t>European </a:t>
                      </a: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Commission*</a:t>
                      </a: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Century Gothic"/>
                          <a:ea typeface="Century Gothic"/>
                          <a:cs typeface="Times New Roman"/>
                        </a:rPr>
                        <a:t>Germany</a:t>
                      </a:r>
                      <a:endParaRPr lang="en-US" sz="2000" dirty="0" smtClean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i="1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Century Gothic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6" name="Picture 48" descr="Australia flag pictures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3138" y="1253824"/>
            <a:ext cx="562480" cy="32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C:\Documents and Settings\conklru\Desktop\at-1919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1772816"/>
            <a:ext cx="561615" cy="339454"/>
          </a:xfrm>
          <a:prstGeom prst="rect">
            <a:avLst/>
          </a:prstGeom>
          <a:noFill/>
        </p:spPr>
      </p:pic>
      <p:pic>
        <p:nvPicPr>
          <p:cNvPr id="18" name="Picture 2" descr="http://www.lowevonjudah.org/images/german-flag.jp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4941168"/>
            <a:ext cx="562480" cy="328287"/>
          </a:xfrm>
          <a:prstGeom prst="rect">
            <a:avLst/>
          </a:prstGeom>
          <a:noFill/>
        </p:spPr>
      </p:pic>
      <p:pic>
        <p:nvPicPr>
          <p:cNvPr id="19" name="Picture 21" descr="Canada flag pictures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2780928"/>
            <a:ext cx="562480" cy="32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3" descr="United States flag pictures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76263" y="3816598"/>
            <a:ext cx="562480" cy="32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4" descr="south-korea-flag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89303" y="3284984"/>
            <a:ext cx="562480" cy="32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9" descr="Mexico flag pictures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9306" y="3816598"/>
            <a:ext cx="562480" cy="32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6" descr="Japan flag picture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88055" y="2780928"/>
            <a:ext cx="564916" cy="33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87" descr="United Kingdom flag pictures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976263" y="3284984"/>
            <a:ext cx="562480" cy="32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88" descr="russi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76263" y="1772816"/>
            <a:ext cx="560046" cy="339454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6" name="Picture 10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76263" y="4365104"/>
            <a:ext cx="562480" cy="3394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7" name="Picture 81" descr="image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79712" y="4365104"/>
            <a:ext cx="564110" cy="3394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8" name="Picture 2" descr="http://wwp.greenwichmeantime.com/time-zone/europe/european-union/belgium/images/belgium-flag.jpg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979712" y="2276872"/>
            <a:ext cx="562480" cy="32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http://www.globalsecurity.org/intell/world/china/images/prc-flag.gif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79712" y="3284984"/>
            <a:ext cx="562483" cy="33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5" descr="India flag pictures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783173" y="1253824"/>
            <a:ext cx="564110" cy="33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9" descr="Italy flag pictures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788024" y="2276872"/>
            <a:ext cx="564110" cy="33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6" descr="http://www.mastocytosis.eu/sitebuildercontent/sitebuilderpictures/webassets/norway-flag.jpg"/>
          <p:cNvPicPr>
            <a:picLocks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790138" y="4365104"/>
            <a:ext cx="562480" cy="32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8" descr="http://sacmadison.com/graphics/sverige.gif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976263" y="2276872"/>
            <a:ext cx="564110" cy="33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" descr="C:\Documents and Settings\conklru\Desktop\Switzerland_flag.gif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976263" y="2780928"/>
            <a:ext cx="562482" cy="339454"/>
          </a:xfrm>
          <a:prstGeom prst="rect">
            <a:avLst/>
          </a:prstGeom>
          <a:noFill/>
        </p:spPr>
      </p:pic>
      <p:sp>
        <p:nvSpPr>
          <p:cNvPr id="36" name="TextBox 35"/>
          <p:cNvSpPr txBox="1"/>
          <p:nvPr/>
        </p:nvSpPr>
        <p:spPr>
          <a:xfrm>
            <a:off x="2793008" y="4980920"/>
            <a:ext cx="617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effectLst/>
                <a:latin typeface="+mn-lt"/>
              </a:rPr>
              <a:t>*  Participate through the CEM</a:t>
            </a:r>
            <a:r>
              <a:rPr lang="en-US" sz="1600" i="1" dirty="0" smtClean="0">
                <a:latin typeface="+mn-lt"/>
              </a:rPr>
              <a:t>, but h</a:t>
            </a:r>
            <a:r>
              <a:rPr lang="en-US" sz="1600" i="1" dirty="0" smtClean="0">
                <a:effectLst/>
                <a:latin typeface="+mn-lt"/>
              </a:rPr>
              <a:t>ave not yet signed the </a:t>
            </a:r>
            <a:br>
              <a:rPr lang="en-US" sz="1600" i="1" dirty="0" smtClean="0">
                <a:effectLst/>
                <a:latin typeface="+mn-lt"/>
              </a:rPr>
            </a:br>
            <a:r>
              <a:rPr lang="en-US" sz="1600" i="1" dirty="0" smtClean="0">
                <a:effectLst/>
                <a:latin typeface="+mn-lt"/>
              </a:rPr>
              <a:t>   Implementing Agreement</a:t>
            </a:r>
            <a:endParaRPr lang="en-US" sz="1600" i="1" dirty="0">
              <a:effectLst/>
              <a:latin typeface="+mn-lt"/>
            </a:endParaRPr>
          </a:p>
        </p:txBody>
      </p:sp>
      <p:pic>
        <p:nvPicPr>
          <p:cNvPr id="37" name="Picture 36" descr="Netherlands.bmp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7976263" y="1253824"/>
            <a:ext cx="559639" cy="339454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50312" y="5595496"/>
            <a:ext cx="8892480" cy="37457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F</a:t>
            </a:r>
            <a:r>
              <a:rPr lang="en-US" sz="1600" b="1" dirty="0" smtClean="0">
                <a:latin typeface="+mn-lt"/>
              </a:rPr>
              <a:t>ive (5) other countries invited to join: Brazil, Denmark, South Africa, Spain, and Turkey</a:t>
            </a:r>
            <a:endParaRPr lang="en-US" sz="1600" b="1" dirty="0">
              <a:latin typeface="+mn-lt"/>
            </a:endParaRPr>
          </a:p>
        </p:txBody>
      </p:sp>
      <p:pic>
        <p:nvPicPr>
          <p:cNvPr id="4098" name="Picture 2" descr="Larger Image"/>
          <p:cNvPicPr>
            <a:picLocks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973479" y="3816598"/>
            <a:ext cx="566928" cy="329184"/>
          </a:xfrm>
          <a:prstGeom prst="rect">
            <a:avLst/>
          </a:prstGeom>
          <a:noFill/>
        </p:spPr>
      </p:pic>
      <p:pic>
        <p:nvPicPr>
          <p:cNvPr id="43" name="Picture 4" descr="http://www.33ff.com/flags/XL_flags/Ireland_flag.gif"/>
          <p:cNvPicPr>
            <a:picLocks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4788024" y="1772816"/>
            <a:ext cx="566928" cy="329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28B-A62E-4F13-B98F-2CBEAD0D2BFE}" type="slidenum">
              <a:rPr lang="it-IT"/>
              <a:pPr/>
              <a:t>4</a:t>
            </a:fld>
            <a:endParaRPr lang="it-IT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725613" y="3284538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35150" y="32131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267744" y="548680"/>
            <a:ext cx="62324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2000" b="1" i="1" dirty="0" smtClean="0">
                <a:solidFill>
                  <a:srgbClr val="5F5F5F"/>
                </a:solidFill>
              </a:rPr>
              <a:t>One of 11 Clean Energy Ministerial Initiatives</a:t>
            </a:r>
            <a:endParaRPr lang="en-US" sz="2000" b="1" i="1" dirty="0">
              <a:solidFill>
                <a:srgbClr val="5F5F5F"/>
              </a:solidFill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0" name="Content Placeholder 4"/>
          <p:cNvGraphicFramePr>
            <a:graphicFrameLocks noGrp="1"/>
          </p:cNvGraphicFramePr>
          <p:nvPr>
            <p:ph idx="1"/>
          </p:nvPr>
        </p:nvGraphicFramePr>
        <p:xfrm>
          <a:off x="683568" y="1340768"/>
          <a:ext cx="8119120" cy="4709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A80D05FB-BC40-48BB-A28E-0FB63423A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>
                                            <p:graphicEl>
                                              <a:dgm id="{A80D05FB-BC40-48BB-A28E-0FB63423AA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>
                                            <p:graphicEl>
                                              <a:dgm id="{A80D05FB-BC40-48BB-A28E-0FB63423A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>
                                            <p:graphicEl>
                                              <a:dgm id="{A80D05FB-BC40-48BB-A28E-0FB63423A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4A531287-D724-4F92-9C1E-F8F25A7A75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>
                                            <p:graphicEl>
                                              <a:dgm id="{4A531287-D724-4F92-9C1E-F8F25A7A75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>
                                            <p:graphicEl>
                                              <a:dgm id="{4A531287-D724-4F92-9C1E-F8F25A7A75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>
                                            <p:graphicEl>
                                              <a:dgm id="{4A531287-D724-4F92-9C1E-F8F25A7A75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DD59833E-E7D9-4506-A884-E71F14FFA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>
                                            <p:graphicEl>
                                              <a:dgm id="{DD59833E-E7D9-4506-A884-E71F14FFAD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>
                                            <p:graphicEl>
                                              <a:dgm id="{DD59833E-E7D9-4506-A884-E71F14FFA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>
                                            <p:graphicEl>
                                              <a:dgm id="{DD59833E-E7D9-4506-A884-E71F14FFA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72E1E03C-B64E-457D-8081-6A6610E2A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>
                                            <p:graphicEl>
                                              <a:dgm id="{72E1E03C-B64E-457D-8081-6A6610E2A6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>
                                            <p:graphicEl>
                                              <a:dgm id="{72E1E03C-B64E-457D-8081-6A6610E2A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">
                                            <p:graphicEl>
                                              <a:dgm id="{72E1E03C-B64E-457D-8081-6A6610E2A6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3F3C20B4-EED9-49E4-9EEE-A823C1CBD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>
                                            <p:graphicEl>
                                              <a:dgm id="{3F3C20B4-EED9-49E4-9EEE-A823C1CBD8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>
                                            <p:graphicEl>
                                              <a:dgm id="{3F3C20B4-EED9-49E4-9EEE-A823C1CBD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>
                                            <p:graphicEl>
                                              <a:dgm id="{3F3C20B4-EED9-49E4-9EEE-A823C1CBD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C032DFCD-8348-4AB7-8C42-179BAE967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>
                                            <p:graphicEl>
                                              <a:dgm id="{C032DFCD-8348-4AB7-8C42-179BAE967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>
                                            <p:graphicEl>
                                              <a:dgm id="{C032DFCD-8348-4AB7-8C42-179BAE967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>
                                            <p:graphicEl>
                                              <a:dgm id="{C032DFCD-8348-4AB7-8C42-179BAE967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31053239-B8D4-465A-978B-047747071A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>
                                            <p:graphicEl>
                                              <a:dgm id="{31053239-B8D4-465A-978B-047747071A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>
                                            <p:graphicEl>
                                              <a:dgm id="{31053239-B8D4-465A-978B-047747071A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">
                                            <p:graphicEl>
                                              <a:dgm id="{31053239-B8D4-465A-978B-047747071A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D64A03F0-EC6D-4A72-BF6B-AF725A8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>
                                            <p:graphicEl>
                                              <a:dgm id="{D64A03F0-EC6D-4A72-BF6B-AF725A865F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>
                                            <p:graphicEl>
                                              <a:dgm id="{D64A03F0-EC6D-4A72-BF6B-AF725A8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">
                                            <p:graphicEl>
                                              <a:dgm id="{D64A03F0-EC6D-4A72-BF6B-AF725A8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CF84443E-E99A-4176-81A8-EE856F343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>
                                            <p:graphicEl>
                                              <a:dgm id="{CF84443E-E99A-4176-81A8-EE856F343A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>
                                            <p:graphicEl>
                                              <a:dgm id="{CF84443E-E99A-4176-81A8-EE856F343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>
                                            <p:graphicEl>
                                              <a:dgm id="{CF84443E-E99A-4176-81A8-EE856F343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8EB416AA-7767-4287-983E-2931E2650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>
                                            <p:graphicEl>
                                              <a:dgm id="{8EB416AA-7767-4287-983E-2931E2650B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>
                                            <p:graphicEl>
                                              <a:dgm id="{8EB416AA-7767-4287-983E-2931E2650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>
                                            <p:graphicEl>
                                              <a:dgm id="{8EB416AA-7767-4287-983E-2931E2650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dgm id="{787B6B7D-11E5-446E-BB96-BFD9355BB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>
                                            <p:graphicEl>
                                              <a:dgm id="{787B6B7D-11E5-446E-BB96-BFD9355BBE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>
                                            <p:graphicEl>
                                              <a:dgm id="{787B6B7D-11E5-446E-BB96-BFD9355BB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>
                                            <p:graphicEl>
                                              <a:dgm id="{787B6B7D-11E5-446E-BB96-BFD9355BB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0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28B-A62E-4F13-B98F-2CBEAD0D2BFE}" type="slidenum">
              <a:rPr lang="it-IT"/>
              <a:pPr/>
              <a:t>5</a:t>
            </a:fld>
            <a:endParaRPr lang="it-IT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725613" y="3284538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35150" y="32131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505387" y="556563"/>
            <a:ext cx="6405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1" i="1" dirty="0" smtClean="0">
                <a:solidFill>
                  <a:srgbClr val="5F5F5F"/>
                </a:solidFill>
                <a:latin typeface="+mn-lt"/>
              </a:rPr>
              <a:t>Clean Energy Ministerial meetings</a:t>
            </a:r>
            <a:r>
              <a:rPr lang="en-US" sz="2000" i="1" dirty="0" smtClean="0">
                <a:solidFill>
                  <a:srgbClr val="5F5F5F"/>
                </a:solidFill>
                <a:latin typeface="+mn-lt"/>
              </a:rPr>
              <a:t> (CEM1, CEM2…)</a:t>
            </a:r>
            <a:endParaRPr lang="en-US" sz="2000" b="1" i="1" dirty="0">
              <a:solidFill>
                <a:srgbClr val="5F5F5F"/>
              </a:solidFill>
              <a:latin typeface="+mn-lt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79512" y="2348880"/>
            <a:ext cx="8803728" cy="442674"/>
          </a:xfrm>
          <a:prstGeom prst="roundRect">
            <a:avLst/>
          </a:prstGeom>
          <a:solidFill>
            <a:srgbClr val="1F853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FFFF00"/>
                </a:solidFill>
                <a:effectLst/>
                <a:latin typeface="Arial Narrow" pitchFamily="34" charset="0"/>
                <a:ea typeface="굴림" pitchFamily="50" charset="-127"/>
              </a:rPr>
              <a:t>    &gt;90% of Global Clean Energy Investment              &gt; 80% of Global GHG Emissions</a:t>
            </a:r>
            <a:endParaRPr lang="en-US" sz="2000" b="1" dirty="0">
              <a:solidFill>
                <a:srgbClr val="FFFF00"/>
              </a:solidFill>
              <a:effectLst/>
              <a:latin typeface="Arial Narrow" pitchFamily="34" charset="0"/>
              <a:ea typeface="굴림" pitchFamily="50" charset="-127"/>
            </a:endParaRPr>
          </a:p>
        </p:txBody>
      </p:sp>
      <p:sp>
        <p:nvSpPr>
          <p:cNvPr id="17" name="TextBox 256"/>
          <p:cNvSpPr txBox="1">
            <a:spLocks noChangeArrowheads="1"/>
          </p:cNvSpPr>
          <p:nvPr/>
        </p:nvSpPr>
        <p:spPr bwMode="auto">
          <a:xfrm>
            <a:off x="568443" y="3591223"/>
            <a:ext cx="76335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>
                <a:effectLst/>
                <a:latin typeface="Rockwell" pitchFamily="18" charset="0"/>
                <a:cs typeface="Tahoma" pitchFamily="34" charset="0"/>
              </a:rPr>
              <a:t>Australia</a:t>
            </a:r>
          </a:p>
        </p:txBody>
      </p:sp>
      <p:sp>
        <p:nvSpPr>
          <p:cNvPr id="18" name="TextBox 272"/>
          <p:cNvSpPr txBox="1">
            <a:spLocks noChangeArrowheads="1"/>
          </p:cNvSpPr>
          <p:nvPr/>
        </p:nvSpPr>
        <p:spPr bwMode="auto">
          <a:xfrm>
            <a:off x="7956980" y="3622973"/>
            <a:ext cx="78418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>
                <a:effectLst/>
                <a:latin typeface="Rockwell" pitchFamily="18" charset="0"/>
                <a:cs typeface="Tahoma" pitchFamily="34" charset="0"/>
              </a:rPr>
              <a:t>Denmark</a:t>
            </a:r>
          </a:p>
        </p:txBody>
      </p:sp>
      <p:sp>
        <p:nvSpPr>
          <p:cNvPr id="19" name="TextBox 282"/>
          <p:cNvSpPr txBox="1">
            <a:spLocks noChangeArrowheads="1"/>
          </p:cNvSpPr>
          <p:nvPr/>
        </p:nvSpPr>
        <p:spPr bwMode="auto">
          <a:xfrm>
            <a:off x="715118" y="5427961"/>
            <a:ext cx="47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Italy</a:t>
            </a:r>
          </a:p>
        </p:txBody>
      </p:sp>
      <p:sp>
        <p:nvSpPr>
          <p:cNvPr id="20" name="TextBox 288"/>
          <p:cNvSpPr txBox="1">
            <a:spLocks noChangeArrowheads="1"/>
          </p:cNvSpPr>
          <p:nvPr/>
        </p:nvSpPr>
        <p:spPr bwMode="auto">
          <a:xfrm>
            <a:off x="323528" y="6309320"/>
            <a:ext cx="1239837" cy="2616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effectLst/>
                <a:latin typeface="Rockwell" pitchFamily="18" charset="0"/>
                <a:cs typeface="Tahoma" pitchFamily="34" charset="0"/>
              </a:rPr>
              <a:t>South Africa</a:t>
            </a:r>
          </a:p>
        </p:txBody>
      </p:sp>
      <p:sp>
        <p:nvSpPr>
          <p:cNvPr id="21" name="TextBox 259"/>
          <p:cNvSpPr txBox="1">
            <a:spLocks noChangeArrowheads="1"/>
          </p:cNvSpPr>
          <p:nvPr/>
        </p:nvSpPr>
        <p:spPr bwMode="auto">
          <a:xfrm>
            <a:off x="1473200" y="3591223"/>
            <a:ext cx="190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dirty="0">
                <a:effectLst/>
                <a:latin typeface="Rockwell" pitchFamily="18" charset="0"/>
                <a:cs typeface="Tahoma" pitchFamily="34" charset="0"/>
              </a:rPr>
              <a:t>European Commission</a:t>
            </a:r>
          </a:p>
        </p:txBody>
      </p:sp>
      <p:sp>
        <p:nvSpPr>
          <p:cNvPr id="22" name="TextBox 273"/>
          <p:cNvSpPr txBox="1">
            <a:spLocks noChangeArrowheads="1"/>
          </p:cNvSpPr>
          <p:nvPr/>
        </p:nvSpPr>
        <p:spPr bwMode="auto">
          <a:xfrm>
            <a:off x="2109748" y="4508798"/>
            <a:ext cx="63190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France</a:t>
            </a:r>
          </a:p>
        </p:txBody>
      </p:sp>
      <p:sp>
        <p:nvSpPr>
          <p:cNvPr id="23" name="TextBox 284"/>
          <p:cNvSpPr txBox="1">
            <a:spLocks noChangeArrowheads="1"/>
          </p:cNvSpPr>
          <p:nvPr/>
        </p:nvSpPr>
        <p:spPr bwMode="auto">
          <a:xfrm>
            <a:off x="3644413" y="5427961"/>
            <a:ext cx="56778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Korea</a:t>
            </a:r>
          </a:p>
        </p:txBody>
      </p:sp>
      <p:sp>
        <p:nvSpPr>
          <p:cNvPr id="24" name="TextBox 289"/>
          <p:cNvSpPr txBox="1">
            <a:spLocks noChangeArrowheads="1"/>
          </p:cNvSpPr>
          <p:nvPr/>
        </p:nvSpPr>
        <p:spPr bwMode="auto">
          <a:xfrm>
            <a:off x="3655634" y="6345536"/>
            <a:ext cx="54534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>
                <a:effectLst/>
                <a:latin typeface="Rockwell" pitchFamily="18" charset="0"/>
                <a:cs typeface="Tahoma" pitchFamily="34" charset="0"/>
              </a:rPr>
              <a:t>Spain</a:t>
            </a:r>
          </a:p>
        </p:txBody>
      </p:sp>
      <p:sp>
        <p:nvSpPr>
          <p:cNvPr id="25" name="TextBox 261"/>
          <p:cNvSpPr txBox="1">
            <a:spLocks noChangeArrowheads="1"/>
          </p:cNvSpPr>
          <p:nvPr/>
        </p:nvSpPr>
        <p:spPr bwMode="auto">
          <a:xfrm>
            <a:off x="3654833" y="3591223"/>
            <a:ext cx="5469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Brazil</a:t>
            </a:r>
          </a:p>
        </p:txBody>
      </p:sp>
      <p:sp>
        <p:nvSpPr>
          <p:cNvPr id="26" name="TextBox 274"/>
          <p:cNvSpPr txBox="1">
            <a:spLocks noChangeArrowheads="1"/>
          </p:cNvSpPr>
          <p:nvPr/>
        </p:nvSpPr>
        <p:spPr bwMode="auto">
          <a:xfrm>
            <a:off x="3530600" y="4508798"/>
            <a:ext cx="79541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Germany</a:t>
            </a:r>
          </a:p>
        </p:txBody>
      </p:sp>
      <p:sp>
        <p:nvSpPr>
          <p:cNvPr id="27" name="TextBox 285"/>
          <p:cNvSpPr txBox="1">
            <a:spLocks noChangeArrowheads="1"/>
          </p:cNvSpPr>
          <p:nvPr/>
        </p:nvSpPr>
        <p:spPr bwMode="auto">
          <a:xfrm>
            <a:off x="5057462" y="5427961"/>
            <a:ext cx="66236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Mexico</a:t>
            </a:r>
          </a:p>
        </p:txBody>
      </p:sp>
      <p:sp>
        <p:nvSpPr>
          <p:cNvPr id="28" name="TextBox 290"/>
          <p:cNvSpPr txBox="1">
            <a:spLocks noChangeArrowheads="1"/>
          </p:cNvSpPr>
          <p:nvPr/>
        </p:nvSpPr>
        <p:spPr bwMode="auto">
          <a:xfrm>
            <a:off x="4597400" y="6345536"/>
            <a:ext cx="158248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>
                <a:effectLst/>
                <a:latin typeface="Rockwell" pitchFamily="18" charset="0"/>
                <a:cs typeface="Tahoma" pitchFamily="34" charset="0"/>
              </a:rPr>
              <a:t>United Arab Emirates</a:t>
            </a:r>
          </a:p>
        </p:txBody>
      </p:sp>
      <p:sp>
        <p:nvSpPr>
          <p:cNvPr id="29" name="TextBox 264"/>
          <p:cNvSpPr txBox="1">
            <a:spLocks noChangeArrowheads="1"/>
          </p:cNvSpPr>
          <p:nvPr/>
        </p:nvSpPr>
        <p:spPr bwMode="auto">
          <a:xfrm>
            <a:off x="6589387" y="3591223"/>
            <a:ext cx="56938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China</a:t>
            </a:r>
          </a:p>
        </p:txBody>
      </p:sp>
      <p:sp>
        <p:nvSpPr>
          <p:cNvPr id="30" name="TextBox 276"/>
          <p:cNvSpPr txBox="1">
            <a:spLocks noChangeArrowheads="1"/>
          </p:cNvSpPr>
          <p:nvPr/>
        </p:nvSpPr>
        <p:spPr bwMode="auto">
          <a:xfrm>
            <a:off x="7939347" y="4508798"/>
            <a:ext cx="81945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Indonesia</a:t>
            </a:r>
          </a:p>
        </p:txBody>
      </p:sp>
      <p:sp>
        <p:nvSpPr>
          <p:cNvPr id="31" name="TextBox 287"/>
          <p:cNvSpPr txBox="1">
            <a:spLocks noChangeArrowheads="1"/>
          </p:cNvSpPr>
          <p:nvPr/>
        </p:nvSpPr>
        <p:spPr bwMode="auto">
          <a:xfrm>
            <a:off x="8051557" y="5427961"/>
            <a:ext cx="59503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Russia</a:t>
            </a:r>
          </a:p>
        </p:txBody>
      </p:sp>
      <p:sp>
        <p:nvSpPr>
          <p:cNvPr id="32" name="TextBox 291"/>
          <p:cNvSpPr txBox="1">
            <a:spLocks noChangeArrowheads="1"/>
          </p:cNvSpPr>
          <p:nvPr/>
        </p:nvSpPr>
        <p:spPr bwMode="auto">
          <a:xfrm>
            <a:off x="7833549" y="6345536"/>
            <a:ext cx="1031051" cy="2616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>
                <a:effectLst/>
                <a:latin typeface="Rockwell" pitchFamily="18" charset="0"/>
                <a:cs typeface="Tahoma" pitchFamily="34" charset="0"/>
              </a:rPr>
              <a:t>United States</a:t>
            </a:r>
          </a:p>
        </p:txBody>
      </p:sp>
      <p:sp>
        <p:nvSpPr>
          <p:cNvPr id="33" name="TextBox 263"/>
          <p:cNvSpPr txBox="1">
            <a:spLocks noChangeArrowheads="1"/>
          </p:cNvSpPr>
          <p:nvPr/>
        </p:nvSpPr>
        <p:spPr bwMode="auto">
          <a:xfrm>
            <a:off x="5045439" y="3591223"/>
            <a:ext cx="68640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Canada</a:t>
            </a:r>
          </a:p>
        </p:txBody>
      </p:sp>
      <p:sp>
        <p:nvSpPr>
          <p:cNvPr id="34" name="TextBox 275"/>
          <p:cNvSpPr txBox="1">
            <a:spLocks noChangeArrowheads="1"/>
          </p:cNvSpPr>
          <p:nvPr/>
        </p:nvSpPr>
        <p:spPr bwMode="auto">
          <a:xfrm>
            <a:off x="6616638" y="4508798"/>
            <a:ext cx="51488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India</a:t>
            </a:r>
          </a:p>
        </p:txBody>
      </p:sp>
      <p:sp>
        <p:nvSpPr>
          <p:cNvPr id="35" name="TextBox 286"/>
          <p:cNvSpPr txBox="1">
            <a:spLocks noChangeArrowheads="1"/>
          </p:cNvSpPr>
          <p:nvPr/>
        </p:nvSpPr>
        <p:spPr bwMode="auto">
          <a:xfrm>
            <a:off x="6529274" y="5427961"/>
            <a:ext cx="6896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Norway</a:t>
            </a:r>
          </a:p>
        </p:txBody>
      </p:sp>
      <p:sp>
        <p:nvSpPr>
          <p:cNvPr id="36" name="TextBox 292"/>
          <p:cNvSpPr txBox="1">
            <a:spLocks noChangeArrowheads="1"/>
          </p:cNvSpPr>
          <p:nvPr/>
        </p:nvSpPr>
        <p:spPr bwMode="auto">
          <a:xfrm>
            <a:off x="6255161" y="6345536"/>
            <a:ext cx="123783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dirty="0">
                <a:effectLst/>
                <a:latin typeface="Rockwell" pitchFamily="18" charset="0"/>
                <a:cs typeface="Tahoma" pitchFamily="34" charset="0"/>
              </a:rPr>
              <a:t>United Kingdom</a:t>
            </a:r>
          </a:p>
        </p:txBody>
      </p:sp>
      <p:sp>
        <p:nvSpPr>
          <p:cNvPr id="37" name="TextBox 283"/>
          <p:cNvSpPr txBox="1">
            <a:spLocks noChangeArrowheads="1"/>
          </p:cNvSpPr>
          <p:nvPr/>
        </p:nvSpPr>
        <p:spPr bwMode="auto">
          <a:xfrm>
            <a:off x="2151426" y="5427961"/>
            <a:ext cx="54854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Japan</a:t>
            </a:r>
          </a:p>
        </p:txBody>
      </p:sp>
      <p:sp>
        <p:nvSpPr>
          <p:cNvPr id="38" name="TextBox 290"/>
          <p:cNvSpPr txBox="1">
            <a:spLocks noChangeArrowheads="1"/>
          </p:cNvSpPr>
          <p:nvPr/>
        </p:nvSpPr>
        <p:spPr bwMode="auto">
          <a:xfrm>
            <a:off x="2076887" y="6345536"/>
            <a:ext cx="69762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Sweden</a:t>
            </a:r>
          </a:p>
        </p:txBody>
      </p:sp>
      <p:sp>
        <p:nvSpPr>
          <p:cNvPr id="39" name="TextBox 272"/>
          <p:cNvSpPr txBox="1">
            <a:spLocks noChangeArrowheads="1"/>
          </p:cNvSpPr>
          <p:nvPr/>
        </p:nvSpPr>
        <p:spPr bwMode="auto">
          <a:xfrm>
            <a:off x="614930" y="4508798"/>
            <a:ext cx="670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Finland</a:t>
            </a:r>
          </a:p>
        </p:txBody>
      </p:sp>
      <p:pic>
        <p:nvPicPr>
          <p:cNvPr id="40" name="Picture 4" descr="http://www.doreebonner.co.uk/upload/images/dbi_flag_australi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800" y="3029248"/>
            <a:ext cx="835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0" descr="http://www.hzz.hr/cards2003/userdocsimages/EU_Fla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0413" y="3029248"/>
            <a:ext cx="8334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4" descr="http://www.infinitecourses.com/admin/Upload/SA_CountryFlags/633936795067455525_brazil-flag.jp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8" y="3029248"/>
            <a:ext cx="8366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6" descr="http://www.gsea.org/SiteCollectionImages/flag_canada.gif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70463" y="3029248"/>
            <a:ext cx="8366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8" descr="http://tofocus.info/images/flags/china-flag.gif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2075" y="3029248"/>
            <a:ext cx="8382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20" descr="http://zionismexplained.org/media/denmark_flag.jp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15275" y="3057823"/>
            <a:ext cx="835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24" descr="http://t1.gstatic.com/images?q=tbn:ANd9GcQBTJdadbUD_tVkq_NnZzF1w_ByT-XzxpGIBmkro4ncclj1aigS&amp;t=1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8800" y="3943648"/>
            <a:ext cx="8382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26" descr="http://www.33ff.com/flags/XL_flags/France_flag.gif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30413" y="3943648"/>
            <a:ext cx="8334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28" descr="http://www.phyathai.com/phyathai/new/upload/media_library/Eng/2799.gif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0438" y="3943648"/>
            <a:ext cx="8366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0" descr="http://www.mapsofindia.com/maps/india/india-flag.jpg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42075" y="3943648"/>
            <a:ext cx="8382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2" descr="http://upload.wikimedia.org/wikipedia/commons/9/95/Indonesia_flag_300.png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15275" y="3943648"/>
            <a:ext cx="835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4" descr="http://www.travelblog.org/World/flags/italy-large-flag-it.gif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800" y="4858048"/>
            <a:ext cx="835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6" descr="http://images.allrefer.com/reference/world/flag-images/japan-flag.gif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030413" y="4858048"/>
            <a:ext cx="8366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8" descr="http://www.evbatterynews.com/wp-content/uploads/2010/12/S_Korea-Flag.gif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500438" y="4858048"/>
            <a:ext cx="8334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40" descr="http://www.appliedlanguage.com/flags_of_the_world/large_flag_of_mexico.gif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970463" y="4858048"/>
            <a:ext cx="8366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42" descr="http://t2.gstatic.com/images?q=tbn:ANd9GcSh3v7VPJWCRb5KZmj9Iz4NqMElfpVa6rfUhAIpkvpeTQh8UJSj&amp;t=1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442075" y="4858048"/>
            <a:ext cx="8382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46" descr="http://russia.adoption.com/uni/cms/Image/international/flag-russia.gif"/>
          <p:cNvPicPr>
            <a:picLocks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915275" y="4858048"/>
            <a:ext cx="835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48" descr="http://flagsandanthems.com/media/flags/flag-south-africa.gif"/>
          <p:cNvPicPr>
            <a:picLocks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58800" y="5772448"/>
            <a:ext cx="835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0" descr="http://www.flagshiz.com/upload/Sweden_Flag.gif"/>
          <p:cNvPicPr>
            <a:picLocks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030413" y="5772448"/>
            <a:ext cx="8366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2" descr="http://emnnews.com/wp-content/uploads/2010/07/spain-flag.gif"/>
          <p:cNvPicPr>
            <a:picLocks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500438" y="5772448"/>
            <a:ext cx="8366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54" descr="http://www.sparrowstravels.com/uae%20flag.gif"/>
          <p:cNvPicPr>
            <a:picLocks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970463" y="5772448"/>
            <a:ext cx="8366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56" descr="http://www.partnershipforchildren.org.uk/uploads/images/parents/uk_flag.gif"/>
          <p:cNvPicPr>
            <a:picLocks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442075" y="5772448"/>
            <a:ext cx="8382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58" descr="http://www.wikispaces.micds.org/file/view/US.FLAG.jpg/180734251/US.FLAG.jpg"/>
          <p:cNvPicPr>
            <a:picLocks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915275" y="5772448"/>
            <a:ext cx="83661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10" descr="http://flagspot.net/images/h/hu-var23.gif"/>
          <p:cNvPicPr>
            <a:picLocks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4970463" y="3943648"/>
            <a:ext cx="8318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TextBox 275"/>
          <p:cNvSpPr txBox="1">
            <a:spLocks noChangeArrowheads="1"/>
          </p:cNvSpPr>
          <p:nvPr/>
        </p:nvSpPr>
        <p:spPr bwMode="auto">
          <a:xfrm>
            <a:off x="5014982" y="4508798"/>
            <a:ext cx="74732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>
                <a:effectLst/>
                <a:latin typeface="Rockwell" pitchFamily="18" charset="0"/>
                <a:cs typeface="Tahoma" pitchFamily="34" charset="0"/>
              </a:rPr>
              <a:t>Hungary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79512" y="1196752"/>
            <a:ext cx="8809054" cy="995144"/>
          </a:xfrm>
          <a:prstGeom prst="rect">
            <a:avLst/>
          </a:prstGeom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atinLnBrk="1">
              <a:spcBef>
                <a:spcPts val="300"/>
              </a:spcBef>
              <a:spcAft>
                <a:spcPts val="100"/>
              </a:spcAft>
            </a:pPr>
            <a:r>
              <a:rPr lang="en-US" b="1" i="1" dirty="0" smtClean="0">
                <a:solidFill>
                  <a:srgbClr val="000000"/>
                </a:solidFill>
              </a:rPr>
              <a:t>CEM1 </a:t>
            </a:r>
            <a:r>
              <a:rPr lang="en-US" dirty="0" smtClean="0">
                <a:solidFill>
                  <a:srgbClr val="000000"/>
                </a:solidFill>
              </a:rPr>
              <a:t>took place on 19-20 July 2010 in Washington, DC, USA.</a:t>
            </a:r>
          </a:p>
          <a:p>
            <a:pPr latinLnBrk="1">
              <a:spcBef>
                <a:spcPts val="300"/>
              </a:spcBef>
              <a:spcAft>
                <a:spcPts val="100"/>
              </a:spcAft>
            </a:pPr>
            <a:r>
              <a:rPr lang="en-US" b="1" i="1" dirty="0" smtClean="0">
                <a:solidFill>
                  <a:srgbClr val="000000"/>
                </a:solidFill>
              </a:rPr>
              <a:t>CEM2 </a:t>
            </a:r>
            <a:r>
              <a:rPr lang="en-US" dirty="0" smtClean="0">
                <a:solidFill>
                  <a:srgbClr val="000000"/>
                </a:solidFill>
              </a:rPr>
              <a:t>took place on 6-7 April 2011 in Abu Dhabi, UAE.</a:t>
            </a:r>
          </a:p>
          <a:p>
            <a:pPr latinLnBrk="1">
              <a:spcBef>
                <a:spcPts val="300"/>
              </a:spcBef>
              <a:spcAft>
                <a:spcPts val="600"/>
              </a:spcAft>
            </a:pPr>
            <a:r>
              <a:rPr lang="en-US" sz="1600" b="1" i="1" dirty="0" smtClean="0">
                <a:solidFill>
                  <a:srgbClr val="000000"/>
                </a:solidFill>
              </a:rPr>
              <a:t>CEM3, CEM 4, and CEM5 </a:t>
            </a:r>
            <a:r>
              <a:rPr lang="en-US" sz="1600" dirty="0" smtClean="0">
                <a:solidFill>
                  <a:srgbClr val="000000"/>
                </a:solidFill>
              </a:rPr>
              <a:t>will take place in 2012, 2013, and 2014 in the UK, </a:t>
            </a:r>
            <a:r>
              <a:rPr lang="en-US" sz="1600" dirty="0" smtClean="0">
                <a:solidFill>
                  <a:schemeClr val="tx1"/>
                </a:solidFill>
              </a:rPr>
              <a:t>India</a:t>
            </a:r>
            <a:r>
              <a:rPr lang="en-US" sz="1600" dirty="0" smtClean="0">
                <a:solidFill>
                  <a:srgbClr val="000000"/>
                </a:solidFill>
              </a:rPr>
              <a:t>, and </a:t>
            </a:r>
            <a:r>
              <a:rPr lang="en-US" sz="1600" dirty="0" smtClean="0">
                <a:solidFill>
                  <a:srgbClr val="000000"/>
                </a:solidFill>
              </a:rPr>
              <a:t>Korea.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28B-A62E-4F13-B98F-2CBEAD0D2BFE}" type="slidenum">
              <a:rPr lang="it-IT"/>
              <a:pPr/>
              <a:t>6</a:t>
            </a:fld>
            <a:endParaRPr lang="it-IT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725613" y="3284538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35150" y="32131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785412" y="548680"/>
            <a:ext cx="4714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1" i="1" dirty="0" smtClean="0">
                <a:solidFill>
                  <a:srgbClr val="5F5F5F"/>
                </a:solidFill>
              </a:rPr>
              <a:t>Major ISGAN Projects and Emphases</a:t>
            </a:r>
            <a:endParaRPr lang="en-US" sz="2000" b="1" i="1" dirty="0">
              <a:solidFill>
                <a:srgbClr val="5F5F5F"/>
              </a:solidFill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" name="Diagramma 8"/>
          <p:cNvGraphicFramePr/>
          <p:nvPr/>
        </p:nvGraphicFramePr>
        <p:xfrm>
          <a:off x="4211960" y="1628800"/>
          <a:ext cx="5082747" cy="4448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395536" y="2060848"/>
          <a:ext cx="424847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55576" y="14847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Foundational Annexes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004048" y="14847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Emphases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Graphic spid="17" grpId="1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 1: Global Smart Grid Inventory</a:t>
            </a:r>
            <a:br>
              <a:rPr lang="en-US" dirty="0" smtClean="0"/>
            </a:br>
            <a:r>
              <a:rPr lang="en-US" dirty="0" smtClean="0"/>
              <a:t>Objectives and Approach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525963"/>
          </a:xfrm>
        </p:spPr>
        <p:txBody>
          <a:bodyPr/>
          <a:lstStyle/>
          <a:p>
            <a:pPr marL="231775" indent="-231775">
              <a:spcBef>
                <a:spcPts val="1800"/>
              </a:spcBef>
            </a:pPr>
            <a:r>
              <a:rPr lang="en-US" dirty="0" smtClean="0"/>
              <a:t>Develop a unified ISGAN framework for assessing smart grid features and technologies</a:t>
            </a:r>
          </a:p>
          <a:p>
            <a:pPr marL="231775" indent="-231775">
              <a:spcBef>
                <a:spcPts val="1800"/>
              </a:spcBef>
            </a:pPr>
            <a:r>
              <a:rPr lang="en-US" dirty="0" smtClean="0"/>
              <a:t>Prioritize this framework for each participating country </a:t>
            </a:r>
            <a:br>
              <a:rPr lang="en-US" dirty="0" smtClean="0"/>
            </a:br>
            <a:r>
              <a:rPr lang="en-US" sz="1800" b="0" dirty="0" smtClean="0"/>
              <a:t>(i.e., what are the motivating drivers and specific technology interests)</a:t>
            </a:r>
          </a:p>
          <a:p>
            <a:pPr marL="231775" indent="-231775">
              <a:spcBef>
                <a:spcPts val="1800"/>
              </a:spcBef>
            </a:pPr>
            <a:r>
              <a:rPr lang="en-US" dirty="0" smtClean="0"/>
              <a:t>Map this framework against existing inventories, surveys, </a:t>
            </a:r>
            <a:br>
              <a:rPr lang="en-US" dirty="0" smtClean="0"/>
            </a:br>
            <a:r>
              <a:rPr lang="en-US" dirty="0" smtClean="0"/>
              <a:t>and assessments</a:t>
            </a:r>
          </a:p>
          <a:p>
            <a:pPr marL="231775" indent="-231775">
              <a:spcBef>
                <a:spcPts val="1800"/>
              </a:spcBef>
            </a:pPr>
            <a:r>
              <a:rPr lang="en-US" dirty="0" smtClean="0"/>
              <a:t>Identify gaps, opportunities, synergies, and inconsistencies </a:t>
            </a:r>
            <a:br>
              <a:rPr lang="en-US" dirty="0" smtClean="0"/>
            </a:br>
            <a:r>
              <a:rPr lang="en-US" dirty="0" smtClean="0"/>
              <a:t>and make recommendations, if appropriate</a:t>
            </a:r>
          </a:p>
          <a:p>
            <a:pPr marL="231775" indent="-231775">
              <a:spcBef>
                <a:spcPts val="1800"/>
              </a:spcBef>
            </a:pPr>
            <a:r>
              <a:rPr lang="en-US" dirty="0" smtClean="0"/>
              <a:t>Expand framework to take in account key metrics and indicators </a:t>
            </a:r>
          </a:p>
          <a:p>
            <a:pPr marL="231775" indent="-231775">
              <a:spcBef>
                <a:spcPts val="1800"/>
              </a:spcBef>
            </a:pPr>
            <a:r>
              <a:rPr lang="en-US" dirty="0" smtClean="0"/>
              <a:t>Develop appropriate tools for disseminating results </a:t>
            </a:r>
            <a:br>
              <a:rPr lang="en-US" dirty="0" smtClean="0"/>
            </a:br>
            <a:r>
              <a:rPr lang="en-US" sz="1800" b="0" dirty="0" smtClean="0"/>
              <a:t>(complement, not duplicate existing platforms)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28B-A62E-4F13-B98F-2CBEAD0D2BFE}" type="slidenum">
              <a:rPr lang="it-IT"/>
              <a:pPr/>
              <a:t>7</a:t>
            </a:fld>
            <a:endParaRPr lang="it-IT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C2DE-0B01-49C8-8511-7AAAF8076E81}" type="slidenum">
              <a:rPr lang="it-IT"/>
              <a:pPr/>
              <a:t>8</a:t>
            </a:fld>
            <a:endParaRPr lang="it-IT"/>
          </a:p>
        </p:txBody>
      </p:sp>
      <p:pic>
        <p:nvPicPr>
          <p:cNvPr id="12290" name="Picture 2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53605" y="3140522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763142" y="3069084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267744" y="548680"/>
            <a:ext cx="64334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1" i="1" dirty="0" smtClean="0">
                <a:solidFill>
                  <a:srgbClr val="5F5F5F"/>
                </a:solidFill>
              </a:rPr>
              <a:t>ISGAN Annex 1, Task 1: Framework for Assessment</a:t>
            </a:r>
            <a:endParaRPr lang="en-US" sz="2000" b="1" i="1" dirty="0">
              <a:solidFill>
                <a:srgbClr val="5F5F5F"/>
              </a:solidFill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827584" y="1289968"/>
            <a:ext cx="748831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u="sng" dirty="0" smtClean="0"/>
              <a:t>Objective:</a:t>
            </a:r>
            <a:r>
              <a:rPr lang="en-US" dirty="0" smtClean="0"/>
              <a:t>  Analyze relationships between core features of smart grids and corresponding enabling assets and technologies, evaluated against the motivating drivers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763688" y="2852936"/>
            <a:ext cx="0" cy="244827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763688" y="2852936"/>
            <a:ext cx="6840760" cy="8384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1520" y="3501008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Core features of smart grids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2051720" y="47127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44" name="Rectangle 39"/>
          <p:cNvSpPr>
            <a:spLocks noChangeArrowheads="1"/>
          </p:cNvSpPr>
          <p:nvPr/>
        </p:nvSpPr>
        <p:spPr bwMode="auto">
          <a:xfrm>
            <a:off x="2051720" y="41793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45" name="Rectangle 40"/>
          <p:cNvSpPr>
            <a:spLocks noChangeArrowheads="1"/>
          </p:cNvSpPr>
          <p:nvPr/>
        </p:nvSpPr>
        <p:spPr bwMode="auto">
          <a:xfrm>
            <a:off x="2051720" y="36459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47" name="Rectangle 42"/>
          <p:cNvSpPr>
            <a:spLocks noChangeArrowheads="1"/>
          </p:cNvSpPr>
          <p:nvPr/>
        </p:nvSpPr>
        <p:spPr bwMode="auto">
          <a:xfrm>
            <a:off x="2889920" y="31125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48" name="Rectangle 43"/>
          <p:cNvSpPr>
            <a:spLocks noChangeArrowheads="1"/>
          </p:cNvSpPr>
          <p:nvPr/>
        </p:nvSpPr>
        <p:spPr bwMode="auto">
          <a:xfrm>
            <a:off x="3728120" y="31125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49" name="Rectangle 44"/>
          <p:cNvSpPr>
            <a:spLocks noChangeArrowheads="1"/>
          </p:cNvSpPr>
          <p:nvPr/>
        </p:nvSpPr>
        <p:spPr bwMode="auto">
          <a:xfrm>
            <a:off x="4566320" y="31125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0" name="Rectangle 46"/>
          <p:cNvSpPr>
            <a:spLocks noChangeArrowheads="1"/>
          </p:cNvSpPr>
          <p:nvPr/>
        </p:nvSpPr>
        <p:spPr bwMode="auto">
          <a:xfrm>
            <a:off x="2889920" y="36459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1" name="Rectangle 47"/>
          <p:cNvSpPr>
            <a:spLocks noChangeArrowheads="1"/>
          </p:cNvSpPr>
          <p:nvPr/>
        </p:nvSpPr>
        <p:spPr bwMode="auto">
          <a:xfrm>
            <a:off x="3728120" y="36459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2" name="Rectangle 48"/>
          <p:cNvSpPr>
            <a:spLocks noChangeArrowheads="1"/>
          </p:cNvSpPr>
          <p:nvPr/>
        </p:nvSpPr>
        <p:spPr bwMode="auto">
          <a:xfrm>
            <a:off x="5404520" y="36459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4" name="Rectangle 50"/>
          <p:cNvSpPr>
            <a:spLocks noChangeArrowheads="1"/>
          </p:cNvSpPr>
          <p:nvPr/>
        </p:nvSpPr>
        <p:spPr bwMode="auto">
          <a:xfrm>
            <a:off x="3728120" y="41793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5" name="Rectangle 51"/>
          <p:cNvSpPr>
            <a:spLocks noChangeArrowheads="1"/>
          </p:cNvSpPr>
          <p:nvPr/>
        </p:nvSpPr>
        <p:spPr bwMode="auto">
          <a:xfrm>
            <a:off x="5404520" y="41793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6" name="Rectangle 52"/>
          <p:cNvSpPr>
            <a:spLocks noChangeArrowheads="1"/>
          </p:cNvSpPr>
          <p:nvPr/>
        </p:nvSpPr>
        <p:spPr bwMode="auto">
          <a:xfrm>
            <a:off x="2889920" y="47127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7" name="Rectangle 53"/>
          <p:cNvSpPr>
            <a:spLocks noChangeArrowheads="1"/>
          </p:cNvSpPr>
          <p:nvPr/>
        </p:nvSpPr>
        <p:spPr bwMode="auto">
          <a:xfrm>
            <a:off x="3728120" y="47127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8" name="Rectangle 54"/>
          <p:cNvSpPr>
            <a:spLocks noChangeArrowheads="1"/>
          </p:cNvSpPr>
          <p:nvPr/>
        </p:nvSpPr>
        <p:spPr bwMode="auto">
          <a:xfrm>
            <a:off x="4566320" y="47127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59" name="Rectangle 55"/>
          <p:cNvSpPr>
            <a:spLocks noChangeArrowheads="1"/>
          </p:cNvSpPr>
          <p:nvPr/>
        </p:nvSpPr>
        <p:spPr bwMode="auto">
          <a:xfrm>
            <a:off x="5404520" y="4712771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60" name="Rectangle 56"/>
          <p:cNvSpPr>
            <a:spLocks noChangeArrowheads="1"/>
          </p:cNvSpPr>
          <p:nvPr/>
        </p:nvSpPr>
        <p:spPr bwMode="auto">
          <a:xfrm>
            <a:off x="6156176" y="3111624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62" name="Rectangle 58"/>
          <p:cNvSpPr>
            <a:spLocks noChangeArrowheads="1"/>
          </p:cNvSpPr>
          <p:nvPr/>
        </p:nvSpPr>
        <p:spPr bwMode="auto">
          <a:xfrm>
            <a:off x="6156176" y="3645024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63" name="Rectangle 59"/>
          <p:cNvSpPr>
            <a:spLocks noChangeArrowheads="1"/>
          </p:cNvSpPr>
          <p:nvPr/>
        </p:nvSpPr>
        <p:spPr bwMode="auto">
          <a:xfrm>
            <a:off x="6770331" y="4174544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7608531" y="4174544"/>
            <a:ext cx="288032" cy="369332"/>
          </a:xfrm>
          <a:prstGeom prst="rect">
            <a:avLst/>
          </a:prstGeom>
          <a:solidFill>
            <a:srgbClr val="66CCFF"/>
          </a:solidFill>
          <a:ln w="952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87824" y="242088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Assets, technologies, policies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47664" y="623731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95536" y="5517232"/>
            <a:ext cx="828092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CHALLENGE:  Framework must work for developed </a:t>
            </a:r>
            <a:r>
              <a:rPr lang="en-US" u="sng" dirty="0" smtClean="0"/>
              <a:t>and</a:t>
            </a:r>
            <a:r>
              <a:rPr lang="en-US" dirty="0" smtClean="0"/>
              <a:t> emerging economies.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 2: Smart Grid Case Studies</a:t>
            </a:r>
            <a:br>
              <a:rPr lang="en-US" dirty="0" smtClean="0"/>
            </a:br>
            <a:r>
              <a:rPr lang="en-US" dirty="0" smtClean="0"/>
              <a:t>Objectives and Approach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marL="231775" indent="-231775">
              <a:spcBef>
                <a:spcPts val="1500"/>
              </a:spcBef>
            </a:pPr>
            <a:r>
              <a:rPr lang="en-US" dirty="0" smtClean="0"/>
              <a:t>Assess best practice examples of case studies</a:t>
            </a:r>
          </a:p>
          <a:p>
            <a:pPr marL="231775" indent="-231775">
              <a:spcBef>
                <a:spcPts val="1500"/>
              </a:spcBef>
            </a:pPr>
            <a:r>
              <a:rPr lang="en-US" dirty="0" smtClean="0"/>
              <a:t>Develop and apply a common case study template &amp; methodological framework </a:t>
            </a:r>
          </a:p>
          <a:p>
            <a:pPr marL="631825" lvl="1" indent="-231775">
              <a:spcBef>
                <a:spcPts val="1500"/>
              </a:spcBef>
            </a:pPr>
            <a:endParaRPr lang="en-US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24, 2012</a:t>
            </a:r>
            <a:endParaRPr lang="it-IT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E28B-A62E-4F13-B98F-2CBEAD0D2BFE}" type="slidenum">
              <a:rPr lang="it-IT"/>
              <a:pPr/>
              <a:t>9</a:t>
            </a:fld>
            <a:endParaRPr lang="it-IT"/>
          </a:p>
        </p:txBody>
      </p:sp>
      <p:pic>
        <p:nvPicPr>
          <p:cNvPr id="6148" name="Picture 4" descr="logo ISG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5888"/>
            <a:ext cx="1368425" cy="881062"/>
          </a:xfrm>
          <a:prstGeom prst="rect">
            <a:avLst/>
          </a:prstGeo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119697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55650" y="1052513"/>
            <a:ext cx="77041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4213" y="60928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35150" y="321310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00113" y="1628775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61" name="그룹 13"/>
          <p:cNvGrpSpPr/>
          <p:nvPr/>
        </p:nvGrpSpPr>
        <p:grpSpPr>
          <a:xfrm>
            <a:off x="467544" y="2996952"/>
            <a:ext cx="8404830" cy="2792428"/>
            <a:chOff x="93660" y="2946241"/>
            <a:chExt cx="8943466" cy="3533042"/>
          </a:xfrm>
        </p:grpSpPr>
        <p:sp>
          <p:nvSpPr>
            <p:cNvPr id="62" name="직사각형 14"/>
            <p:cNvSpPr/>
            <p:nvPr/>
          </p:nvSpPr>
          <p:spPr>
            <a:xfrm>
              <a:off x="93660" y="4172078"/>
              <a:ext cx="2160240" cy="817752"/>
            </a:xfrm>
            <a:prstGeom prst="rect">
              <a:avLst/>
            </a:prstGeom>
            <a:solidFill>
              <a:srgbClr val="BBE0E3"/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D8A">
                      <a:lumMod val="75000"/>
                    </a:srgbClr>
                  </a:solidFill>
                  <a:effectLst/>
                  <a:uLnTx/>
                  <a:uFillTx/>
                </a:rPr>
                <a:t>Relation &amp; Effects</a:t>
              </a: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63" name="직사각형 15"/>
            <p:cNvSpPr/>
            <p:nvPr/>
          </p:nvSpPr>
          <p:spPr>
            <a:xfrm>
              <a:off x="2771800" y="3969246"/>
              <a:ext cx="1800200" cy="369332"/>
            </a:xfrm>
            <a:prstGeom prst="rect">
              <a:avLst/>
            </a:prstGeom>
            <a:solidFill>
              <a:srgbClr val="000000">
                <a:lumMod val="75000"/>
              </a:srgbClr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Policies</a:t>
              </a: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직사각형 16"/>
            <p:cNvSpPr/>
            <p:nvPr/>
          </p:nvSpPr>
          <p:spPr>
            <a:xfrm>
              <a:off x="2771800" y="4968066"/>
              <a:ext cx="1800200" cy="369332"/>
            </a:xfrm>
            <a:prstGeom prst="rect">
              <a:avLst/>
            </a:prstGeom>
            <a:solidFill>
              <a:srgbClr val="000000">
                <a:lumMod val="75000"/>
              </a:srgbClr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Technologies</a:t>
              </a: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cxnSp>
          <p:nvCxnSpPr>
            <p:cNvPr id="65" name="직선 연결선 17"/>
            <p:cNvCxnSpPr>
              <a:stCxn id="62" idx="3"/>
              <a:endCxn id="63" idx="1"/>
            </p:cNvCxnSpPr>
            <p:nvPr/>
          </p:nvCxnSpPr>
          <p:spPr>
            <a:xfrm flipV="1">
              <a:off x="2253900" y="4153913"/>
              <a:ext cx="517900" cy="427042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6" name="직선 연결선 18"/>
            <p:cNvCxnSpPr>
              <a:stCxn id="62" idx="3"/>
              <a:endCxn id="64" idx="1"/>
            </p:cNvCxnSpPr>
            <p:nvPr/>
          </p:nvCxnSpPr>
          <p:spPr>
            <a:xfrm>
              <a:off x="2253900" y="4580955"/>
              <a:ext cx="517900" cy="57177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67" name="직사각형 19"/>
            <p:cNvSpPr/>
            <p:nvPr/>
          </p:nvSpPr>
          <p:spPr>
            <a:xfrm>
              <a:off x="5292080" y="2946241"/>
              <a:ext cx="1800200" cy="467287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Regulatory</a:t>
              </a: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직사각형 20"/>
            <p:cNvSpPr/>
            <p:nvPr/>
          </p:nvSpPr>
          <p:spPr>
            <a:xfrm>
              <a:off x="5292080" y="3969479"/>
              <a:ext cx="1800200" cy="467287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Legislative</a:t>
              </a: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직사각형 21"/>
            <p:cNvSpPr/>
            <p:nvPr/>
          </p:nvSpPr>
          <p:spPr>
            <a:xfrm>
              <a:off x="5292080" y="4969708"/>
              <a:ext cx="1800200" cy="467287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Network</a:t>
              </a: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직사각형 22"/>
            <p:cNvSpPr/>
            <p:nvPr/>
          </p:nvSpPr>
          <p:spPr>
            <a:xfrm>
              <a:off x="5292080" y="6011996"/>
              <a:ext cx="1800200" cy="467287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0000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Natural</a:t>
              </a: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cxnSp>
          <p:nvCxnSpPr>
            <p:cNvPr id="71" name="직선 연결선 23"/>
            <p:cNvCxnSpPr>
              <a:stCxn id="63" idx="3"/>
              <a:endCxn id="67" idx="1"/>
            </p:cNvCxnSpPr>
            <p:nvPr/>
          </p:nvCxnSpPr>
          <p:spPr>
            <a:xfrm flipV="1">
              <a:off x="4572000" y="3179885"/>
              <a:ext cx="720080" cy="97402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triangle"/>
            </a:ln>
            <a:effectLst/>
          </p:spPr>
        </p:cxnSp>
        <p:cxnSp>
          <p:nvCxnSpPr>
            <p:cNvPr id="72" name="직선 연결선 24"/>
            <p:cNvCxnSpPr>
              <a:stCxn id="64" idx="3"/>
              <a:endCxn id="67" idx="1"/>
            </p:cNvCxnSpPr>
            <p:nvPr/>
          </p:nvCxnSpPr>
          <p:spPr>
            <a:xfrm flipV="1">
              <a:off x="4572000" y="3179885"/>
              <a:ext cx="720080" cy="197284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stealth"/>
            </a:ln>
            <a:effectLst/>
          </p:spPr>
        </p:cxnSp>
        <p:cxnSp>
          <p:nvCxnSpPr>
            <p:cNvPr id="73" name="직선 연결선 25"/>
            <p:cNvCxnSpPr>
              <a:stCxn id="63" idx="3"/>
              <a:endCxn id="68" idx="1"/>
            </p:cNvCxnSpPr>
            <p:nvPr/>
          </p:nvCxnSpPr>
          <p:spPr>
            <a:xfrm>
              <a:off x="4572000" y="4153913"/>
              <a:ext cx="720080" cy="4921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triangle"/>
            </a:ln>
            <a:effectLst/>
          </p:spPr>
        </p:cxnSp>
        <p:cxnSp>
          <p:nvCxnSpPr>
            <p:cNvPr id="74" name="직선 연결선 26"/>
            <p:cNvCxnSpPr>
              <a:stCxn id="64" idx="3"/>
              <a:endCxn id="68" idx="1"/>
            </p:cNvCxnSpPr>
            <p:nvPr/>
          </p:nvCxnSpPr>
          <p:spPr>
            <a:xfrm flipV="1">
              <a:off x="4572000" y="4203123"/>
              <a:ext cx="720080" cy="94961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5" name="직선 연결선 27"/>
            <p:cNvCxnSpPr>
              <a:stCxn id="64" idx="3"/>
              <a:endCxn id="69" idx="1"/>
            </p:cNvCxnSpPr>
            <p:nvPr/>
          </p:nvCxnSpPr>
          <p:spPr>
            <a:xfrm>
              <a:off x="4572000" y="5152733"/>
              <a:ext cx="720080" cy="5061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stealth"/>
            </a:ln>
            <a:effectLst/>
          </p:spPr>
        </p:cxnSp>
        <p:cxnSp>
          <p:nvCxnSpPr>
            <p:cNvPr id="76" name="직선 연결선 28"/>
            <p:cNvCxnSpPr>
              <a:stCxn id="63" idx="3"/>
              <a:endCxn id="69" idx="1"/>
            </p:cNvCxnSpPr>
            <p:nvPr/>
          </p:nvCxnSpPr>
          <p:spPr>
            <a:xfrm>
              <a:off x="4572000" y="4153913"/>
              <a:ext cx="720080" cy="104943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stealth"/>
            </a:ln>
            <a:effectLst/>
          </p:spPr>
        </p:cxnSp>
        <p:cxnSp>
          <p:nvCxnSpPr>
            <p:cNvPr id="77" name="직선 연결선 29"/>
            <p:cNvCxnSpPr>
              <a:stCxn id="63" idx="3"/>
              <a:endCxn id="70" idx="1"/>
            </p:cNvCxnSpPr>
            <p:nvPr/>
          </p:nvCxnSpPr>
          <p:spPr>
            <a:xfrm>
              <a:off x="4572000" y="4153913"/>
              <a:ext cx="720080" cy="2091726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stealth"/>
            </a:ln>
            <a:effectLst/>
          </p:spPr>
        </p:cxnSp>
        <p:cxnSp>
          <p:nvCxnSpPr>
            <p:cNvPr id="78" name="직선 연결선 30"/>
            <p:cNvCxnSpPr>
              <a:stCxn id="64" idx="3"/>
              <a:endCxn id="70" idx="1"/>
            </p:cNvCxnSpPr>
            <p:nvPr/>
          </p:nvCxnSpPr>
          <p:spPr>
            <a:xfrm>
              <a:off x="4572000" y="5152733"/>
              <a:ext cx="720080" cy="1092907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stealth"/>
            </a:ln>
            <a:effectLst/>
          </p:spPr>
        </p:cxnSp>
        <p:sp>
          <p:nvSpPr>
            <p:cNvPr id="79" name="오른쪽 중괄호 31"/>
            <p:cNvSpPr/>
            <p:nvPr/>
          </p:nvSpPr>
          <p:spPr>
            <a:xfrm>
              <a:off x="7092280" y="3130907"/>
              <a:ext cx="216024" cy="3065755"/>
            </a:xfrm>
            <a:prstGeom prst="righ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0" name="직사각형 32"/>
            <p:cNvSpPr/>
            <p:nvPr/>
          </p:nvSpPr>
          <p:spPr>
            <a:xfrm>
              <a:off x="7203120" y="4460068"/>
              <a:ext cx="1834006" cy="81775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Environments</a:t>
              </a:r>
              <a:b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</a:br>
              <a:r>
                <a:rPr kumimoji="0" lang="en-US" altLang="ko-K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(Contexts)</a:t>
              </a:r>
              <a:endPara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모서리가 둥근 직사각형 33"/>
            <p:cNvSpPr/>
            <p:nvPr/>
          </p:nvSpPr>
          <p:spPr>
            <a:xfrm>
              <a:off x="2545587" y="3128455"/>
              <a:ext cx="2222060" cy="2460786"/>
            </a:xfrm>
            <a:prstGeom prst="roundRect">
              <a:avLst/>
            </a:prstGeom>
            <a:noFill/>
            <a:ln w="25400" cap="flat" cmpd="sng" algn="ctr">
              <a:solidFill>
                <a:srgbClr val="000000"/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2" name="직사각형 34"/>
            <p:cNvSpPr/>
            <p:nvPr/>
          </p:nvSpPr>
          <p:spPr>
            <a:xfrm>
              <a:off x="2699792" y="3244334"/>
              <a:ext cx="2062616" cy="52322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Comparison between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Different Countries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3500</TotalTime>
  <Words>1090</Words>
  <Application>Microsoft Office PowerPoint</Application>
  <PresentationFormat>On-screen Show (4:3)</PresentationFormat>
  <Paragraphs>268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Struttura predefinita</vt:lpstr>
      <vt:lpstr>ISGAN and the Proposal for a  Smart Grid International Research Facility Network</vt:lpstr>
      <vt:lpstr>What and Why is ISGAN?</vt:lpstr>
      <vt:lpstr>Current ISGAN Participants</vt:lpstr>
      <vt:lpstr>Slide 4</vt:lpstr>
      <vt:lpstr>Slide 5</vt:lpstr>
      <vt:lpstr>Slide 6</vt:lpstr>
      <vt:lpstr>Annex 1: Global Smart Grid Inventory Objectives and Approach</vt:lpstr>
      <vt:lpstr>Slide 8</vt:lpstr>
      <vt:lpstr>Annex 2: Smart Grid Case Studies Objectives and Approach</vt:lpstr>
      <vt:lpstr>Annex 3: Benefit-Cost Analyses and Toolkits Objectives and Approach</vt:lpstr>
      <vt:lpstr>Annex 4: Synthesis of Insights for Decision Makers Objectives and Approach</vt:lpstr>
      <vt:lpstr>Future Projects in Development</vt:lpstr>
      <vt:lpstr>Collaboration</vt:lpstr>
      <vt:lpstr>Slide 14</vt:lpstr>
      <vt:lpstr>Slide 15</vt:lpstr>
      <vt:lpstr>Slide 16</vt:lpstr>
      <vt:lpstr>ISGAN-related Goals for the Workshop (2 of 2)</vt:lpstr>
      <vt:lpstr>ISGAN Upcoming Schedule</vt:lpstr>
      <vt:lpstr>THANK YOU!</vt:lpstr>
    </vt:vector>
  </TitlesOfParts>
  <Company>Erse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garbero</dc:creator>
  <cp:lastModifiedBy>Russell L. Conklin</cp:lastModifiedBy>
  <cp:revision>147</cp:revision>
  <dcterms:created xsi:type="dcterms:W3CDTF">2011-09-12T12:56:51Z</dcterms:created>
  <dcterms:modified xsi:type="dcterms:W3CDTF">2012-01-23T21:04:52Z</dcterms:modified>
</cp:coreProperties>
</file>