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3" r:id="rId3"/>
    <p:sldId id="317" r:id="rId4"/>
    <p:sldId id="293" r:id="rId5"/>
    <p:sldId id="323" r:id="rId6"/>
    <p:sldId id="298" r:id="rId7"/>
    <p:sldId id="297" r:id="rId8"/>
    <p:sldId id="322" r:id="rId9"/>
    <p:sldId id="320" r:id="rId10"/>
    <p:sldId id="292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D92"/>
    <a:srgbClr val="002570"/>
    <a:srgbClr val="210AAE"/>
    <a:srgbClr val="2A0CDE"/>
    <a:srgbClr val="260BC7"/>
    <a:srgbClr val="002EC0"/>
    <a:srgbClr val="264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2941" autoAdjust="0"/>
  </p:normalViewPr>
  <p:slideViewPr>
    <p:cSldViewPr showGuides="1">
      <p:cViewPr>
        <p:scale>
          <a:sx n="50" d="100"/>
          <a:sy n="50" d="100"/>
        </p:scale>
        <p:origin x="-1896" y="-492"/>
      </p:cViewPr>
      <p:guideLst>
        <p:guide orient="horz" pos="1525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A5E83-E120-4F97-9866-E809B07DC4DB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A21E7-2BF0-42F6-94D0-CA5F4CCDAC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9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AB3D-7866-4E8C-A11B-C60CCF776BF5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D624B-6F9B-45D8-981F-FC86A4526B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407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624B-6F9B-45D8-981F-FC86A4526B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6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Germany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624B-6F9B-45D8-981F-FC86A4526B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Germany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624B-6F9B-45D8-981F-FC86A4526B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624B-6F9B-45D8-981F-FC86A4526B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624B-6F9B-45D8-981F-FC86A4526B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624B-6F9B-45D8-981F-FC86A4526B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624B-6F9B-45D8-981F-FC86A4526B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624B-6F9B-45D8-981F-FC86A4526B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dcraciun\Craciun\DERlab\Pictures\Pioxelio\378702_original_R_K_by_Matthias Haberland_pixelio.de.jpg"/>
          <p:cNvPicPr>
            <a:picLocks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0" r="7087" b="20481"/>
          <a:stretch/>
        </p:blipFill>
        <p:spPr bwMode="auto">
          <a:xfrm>
            <a:off x="1588" y="-26616"/>
            <a:ext cx="9144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CC2-EDD5-4448-B4A9-EAC4EE1C3342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6" descr="DER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4404"/>
            <a:ext cx="1047380" cy="4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8807034" y="3456711"/>
            <a:ext cx="338554" cy="34282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</a:rPr>
              <a:t>© Matthias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Haberland  / pixelio.de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1588" y="-27000"/>
            <a:ext cx="9144000" cy="6912000"/>
          </a:xfrm>
          <a:prstGeom prst="rect">
            <a:avLst/>
          </a:prstGeom>
          <a:solidFill>
            <a:schemeClr val="lt1">
              <a:alpha val="59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solidFill>
                <a:srgbClr val="002E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38D1-92F3-4737-9B42-A62390E29C5B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7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FED8-AF01-458D-B798-4B17EDD2EE4C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35B-C924-4FEF-8FA7-4636C0DF67C3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6" descr="DER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4404"/>
            <a:ext cx="1047380" cy="4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76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CC1-15DE-4CDD-8AB8-9A4E740D178B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F506-2884-4666-8800-564CE93A56F4}" type="datetime1">
              <a:rPr lang="en-US" smtClean="0"/>
              <a:t>1/24/2012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70F9-DB55-4FB5-9231-B8AE78FF2285}" type="datetime1">
              <a:rPr lang="en-US" smtClean="0"/>
              <a:t>1/24/2012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54F3-9516-405F-B1A6-63829090712C}" type="datetime1">
              <a:rPr lang="en-US" smtClean="0"/>
              <a:t>1/24/2012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1546-132B-4AB5-8AD5-99707526BCFA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1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0813-436F-4DCA-AA23-CB1C12727EEF}" type="datetime1">
              <a:rPr lang="en-US" smtClean="0"/>
              <a:t>1/24/2012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D038-AFA6-4588-A541-D83392F8E2E4}" type="datetime1">
              <a:rPr lang="en-US" smtClean="0"/>
              <a:t>1/24/2012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5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910B-D253-47B1-B834-A2A5CC48D7D4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D912-2524-4D9F-AD3C-EC12A02AAD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1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-lab.net/" TargetMode="External"/><Relationship Id="rId2" Type="http://schemas.openxmlformats.org/officeDocument/2006/relationships/hyperlink" Target="mailto:office@der-lab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microsoft.com/office/2007/relationships/hdphoto" Target="../media/hdphoto1.wdp"/><Relationship Id="rId3" Type="http://schemas.openxmlformats.org/officeDocument/2006/relationships/image" Target="../media/image5.emf"/><Relationship Id="rId21" Type="http://schemas.openxmlformats.org/officeDocument/2006/relationships/image" Target="../media/image23.gif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18.jpeg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-r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phia-ri.et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WES_Versorgung_E-Mobility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t="-397" r="5566" b="116"/>
          <a:stretch/>
        </p:blipFill>
        <p:spPr bwMode="auto">
          <a:xfrm>
            <a:off x="-36512" y="-146631"/>
            <a:ext cx="9217024" cy="705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149524" y="2780928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570"/>
                </a:solidFill>
              </a:rPr>
              <a:t>European Distributed Energy Resources Laboratories e.V.</a:t>
            </a:r>
          </a:p>
          <a:p>
            <a:pPr algn="ctr"/>
            <a:r>
              <a:rPr lang="en-US" sz="3600" b="1" dirty="0" smtClean="0">
                <a:solidFill>
                  <a:srgbClr val="002570"/>
                </a:solidFill>
              </a:rPr>
              <a:t>- overview -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75656" y="5157192"/>
            <a:ext cx="59766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570"/>
                </a:solidFill>
              </a:rPr>
              <a:t>Diana Craciun</a:t>
            </a:r>
          </a:p>
          <a:p>
            <a:pPr algn="ctr"/>
            <a:r>
              <a:rPr lang="en-US" sz="1600" b="1" dirty="0" smtClean="0">
                <a:solidFill>
                  <a:srgbClr val="002570"/>
                </a:solidFill>
              </a:rPr>
              <a:t>DERlab e.V.</a:t>
            </a:r>
          </a:p>
          <a:p>
            <a:pPr algn="ctr"/>
            <a:r>
              <a:rPr lang="en-US" b="1" dirty="0" smtClean="0">
                <a:solidFill>
                  <a:srgbClr val="002570"/>
                </a:solidFill>
              </a:rPr>
              <a:t>Research Coordinator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14206" y="6386165"/>
            <a:ext cx="5508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570"/>
                </a:solidFill>
              </a:rPr>
              <a:t>APEC ISGAN Workshop, Washington DC, 24/Jan/2012</a:t>
            </a:r>
          </a:p>
        </p:txBody>
      </p:sp>
      <p:pic>
        <p:nvPicPr>
          <p:cNvPr id="15" name="Picture 6" descr="DER_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479910" cy="11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6084168" y="16288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570"/>
                </a:solidFill>
              </a:rPr>
              <a:t>Network Excellence </a:t>
            </a:r>
          </a:p>
          <a:p>
            <a:r>
              <a:rPr lang="en-US" b="1" dirty="0" smtClean="0">
                <a:solidFill>
                  <a:srgbClr val="002570"/>
                </a:solidFill>
              </a:rPr>
              <a:t>for Smarter Grids</a:t>
            </a:r>
          </a:p>
        </p:txBody>
      </p:sp>
    </p:spTree>
    <p:extLst>
      <p:ext uri="{BB962C8B-B14F-4D97-AF65-F5344CB8AC3E}">
        <p14:creationId xmlns:p14="http://schemas.microsoft.com/office/powerpoint/2010/main" val="25117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348431" y="1476067"/>
            <a:ext cx="37195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Contact us:</a:t>
            </a:r>
          </a:p>
          <a:p>
            <a:endParaRPr lang="en-GB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GB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European Distributed Energy Resources Laboratories (DERlab) e.V.</a:t>
            </a:r>
          </a:p>
          <a:p>
            <a:r>
              <a:rPr lang="en-GB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c/o </a:t>
            </a:r>
            <a:r>
              <a:rPr lang="en-GB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Fraunhofer</a:t>
            </a:r>
            <a: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IWES </a:t>
            </a:r>
            <a:b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Königstor</a:t>
            </a:r>
            <a: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59 </a:t>
            </a:r>
            <a:b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34119 Kassel (Germany) </a:t>
            </a:r>
            <a:b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Fon</a:t>
            </a:r>
            <a: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+49 561 7294 326 </a:t>
            </a:r>
            <a:b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Fax. +49 561 7294 400 </a:t>
            </a:r>
          </a:p>
          <a:p>
            <a:endParaRPr lang="en-GB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GB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hlinkClick r:id="rId2"/>
              </a:rPr>
              <a:t>office@der-lab.net</a:t>
            </a:r>
            <a:endParaRPr lang="en-GB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en-GB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GB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hlinkClick r:id="rId3"/>
              </a:rPr>
              <a:t>www.der-lab.net</a:t>
            </a:r>
            <a:r>
              <a:rPr lang="en-GB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GB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en-GB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868" b="992"/>
          <a:stretch/>
        </p:blipFill>
        <p:spPr bwMode="auto">
          <a:xfrm>
            <a:off x="4702219" y="1086744"/>
            <a:ext cx="3823965" cy="53863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0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3"/>
          <p:cNvSpPr txBox="1">
            <a:spLocks noChangeArrowheads="1"/>
          </p:cNvSpPr>
          <p:nvPr/>
        </p:nvSpPr>
        <p:spPr>
          <a:xfrm>
            <a:off x="35496" y="332656"/>
            <a:ext cx="7086240" cy="82872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Background</a:t>
            </a:r>
            <a:endParaRPr lang="en-GB" sz="36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  <p:sp>
        <p:nvSpPr>
          <p:cNvPr id="36" name="Rectangle 13"/>
          <p:cNvSpPr txBox="1">
            <a:spLocks noChangeArrowheads="1"/>
          </p:cNvSpPr>
          <p:nvPr/>
        </p:nvSpPr>
        <p:spPr>
          <a:xfrm>
            <a:off x="35496" y="1346560"/>
            <a:ext cx="8640960" cy="517878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Increasing share of RES and DER in power systems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de-DE" sz="22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Structural change in electricity grids 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Smart Grids</a:t>
            </a:r>
          </a:p>
          <a:p>
            <a:pPr lvl="1">
              <a:lnSpc>
                <a:spcPct val="90000"/>
              </a:lnSpc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Distribution grids contribute to the system operation (stability, energy management, safety)</a:t>
            </a:r>
          </a:p>
          <a:p>
            <a:pPr lvl="1">
              <a:lnSpc>
                <a:spcPct val="90000"/>
              </a:lnSpc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Consistent </a:t>
            </a:r>
            <a:r>
              <a:rPr lang="en-US" dirty="0">
                <a:solidFill>
                  <a:srgbClr val="002060"/>
                </a:solidFill>
              </a:rPr>
              <a:t>integration of ICT controlling of </a:t>
            </a:r>
            <a:r>
              <a:rPr lang="en-US" dirty="0" smtClean="0">
                <a:solidFill>
                  <a:srgbClr val="002060"/>
                </a:solidFill>
              </a:rPr>
              <a:t>DER</a:t>
            </a:r>
          </a:p>
          <a:p>
            <a:pPr lvl="1">
              <a:lnSpc>
                <a:spcPct val="90000"/>
              </a:lnSpc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endParaRPr lang="de-DE" sz="2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Urgent need for applied research in appropriate infrastructures</a:t>
            </a:r>
          </a:p>
          <a:p>
            <a:pPr lvl="1"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DER-units </a:t>
            </a:r>
            <a:r>
              <a:rPr lang="en-US" dirty="0">
                <a:solidFill>
                  <a:srgbClr val="002060"/>
                </a:solidFill>
              </a:rPr>
              <a:t>have to provide PSS</a:t>
            </a:r>
          </a:p>
          <a:p>
            <a:pPr lvl="1"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Urgent need for new control strategies and interfaces</a:t>
            </a:r>
          </a:p>
          <a:p>
            <a:pPr lvl="1"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Urgent need for testing procedures </a:t>
            </a:r>
            <a:r>
              <a:rPr lang="en-US" dirty="0" smtClean="0">
                <a:solidFill>
                  <a:srgbClr val="002060"/>
                </a:solidFill>
              </a:rPr>
              <a:t>definition</a:t>
            </a:r>
            <a:endParaRPr lang="en-GB" sz="2400" b="1" dirty="0" smtClean="0">
              <a:solidFill>
                <a:srgbClr val="002060"/>
              </a:solidFill>
            </a:endParaRP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6D912-2524-4D9F-AD3C-EC12A02AAD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3"/>
          <p:cNvSpPr txBox="1">
            <a:spLocks noChangeArrowheads="1"/>
          </p:cNvSpPr>
          <p:nvPr/>
        </p:nvSpPr>
        <p:spPr>
          <a:xfrm>
            <a:off x="35496" y="332656"/>
            <a:ext cx="7086240" cy="82872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History</a:t>
            </a:r>
            <a:endParaRPr lang="en-GB" sz="36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  <p:sp>
        <p:nvSpPr>
          <p:cNvPr id="36" name="Rectangle 13"/>
          <p:cNvSpPr txBox="1">
            <a:spLocks noChangeArrowheads="1"/>
          </p:cNvSpPr>
          <p:nvPr/>
        </p:nvSpPr>
        <p:spPr>
          <a:xfrm>
            <a:off x="35496" y="1052736"/>
            <a:ext cx="8754431" cy="223224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</a:rPr>
              <a:t>2005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11 </a:t>
            </a:r>
            <a:r>
              <a:rPr lang="en-US" dirty="0">
                <a:solidFill>
                  <a:srgbClr val="002060"/>
                </a:solidFill>
              </a:rPr>
              <a:t>European research institutes </a:t>
            </a:r>
            <a:r>
              <a:rPr lang="en-US" dirty="0" smtClean="0">
                <a:solidFill>
                  <a:srgbClr val="002060"/>
                </a:solidFill>
              </a:rPr>
              <a:t>collaborate in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“European </a:t>
            </a:r>
            <a:r>
              <a:rPr lang="en-US" dirty="0">
                <a:solidFill>
                  <a:srgbClr val="002060"/>
                </a:solidFill>
              </a:rPr>
              <a:t>Network of Excellence of DER Laboratories and </a:t>
            </a:r>
            <a:r>
              <a:rPr lang="en-US" dirty="0" smtClean="0">
                <a:solidFill>
                  <a:srgbClr val="002060"/>
                </a:solidFill>
              </a:rPr>
              <a:t>Pre-Standardization” funded by EC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sz="22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/>
          <a:srcRect l="991" t="2450" r="1908" b="3281"/>
          <a:stretch>
            <a:fillRect/>
          </a:stretch>
        </p:blipFill>
        <p:spPr bwMode="auto">
          <a:xfrm>
            <a:off x="4074842" y="3140968"/>
            <a:ext cx="4889646" cy="3024336"/>
          </a:xfrm>
          <a:prstGeom prst="roundRect">
            <a:avLst>
              <a:gd name="adj" fmla="val 8764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35496" y="3290776"/>
            <a:ext cx="3936793" cy="517878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</a:rPr>
              <a:t>2008</a:t>
            </a:r>
            <a:endParaRPr lang="de-DE" dirty="0" smtClean="0">
              <a:solidFill>
                <a:srgbClr val="002060"/>
              </a:solidFill>
              <a:sym typeface="Wingdings" pitchFamily="2" charset="2"/>
            </a:endParaRPr>
          </a:p>
          <a:p>
            <a:pPr lvl="1">
              <a:lnSpc>
                <a:spcPct val="90000"/>
              </a:lnSpc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</a:rPr>
              <a:t>Project </a:t>
            </a:r>
            <a:r>
              <a:rPr lang="de-DE" dirty="0" err="1" smtClean="0">
                <a:solidFill>
                  <a:srgbClr val="002060"/>
                </a:solidFill>
              </a:rPr>
              <a:t>Consortium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founded</a:t>
            </a:r>
            <a:r>
              <a:rPr lang="de-DE" dirty="0" smtClean="0">
                <a:solidFill>
                  <a:srgbClr val="002060"/>
                </a:solidFill>
              </a:rPr>
              <a:t> DERlab e.V. </a:t>
            </a:r>
            <a:r>
              <a:rPr lang="de-DE" dirty="0" err="1" smtClean="0">
                <a:solidFill>
                  <a:srgbClr val="002060"/>
                </a:solidFill>
              </a:rPr>
              <a:t>as</a:t>
            </a:r>
            <a:r>
              <a:rPr lang="de-DE" dirty="0" smtClean="0">
                <a:solidFill>
                  <a:srgbClr val="002060"/>
                </a:solidFill>
              </a:rPr>
              <a:t> legal </a:t>
            </a:r>
            <a:r>
              <a:rPr lang="de-DE" dirty="0" err="1" smtClean="0">
                <a:solidFill>
                  <a:srgbClr val="002060"/>
                </a:solidFill>
              </a:rPr>
              <a:t>entity</a:t>
            </a:r>
            <a:endParaRPr lang="de-DE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</a:rPr>
              <a:t>Non-</a:t>
            </a:r>
            <a:r>
              <a:rPr lang="de-DE" dirty="0" err="1" smtClean="0">
                <a:solidFill>
                  <a:srgbClr val="002060"/>
                </a:solidFill>
              </a:rPr>
              <a:t>for</a:t>
            </a:r>
            <a:r>
              <a:rPr lang="de-DE" dirty="0" smtClean="0">
                <a:solidFill>
                  <a:srgbClr val="002060"/>
                </a:solidFill>
              </a:rPr>
              <a:t>-profit </a:t>
            </a:r>
            <a:r>
              <a:rPr lang="de-DE" dirty="0" err="1" smtClean="0">
                <a:solidFill>
                  <a:srgbClr val="002060"/>
                </a:solidFill>
              </a:rPr>
              <a:t>association</a:t>
            </a:r>
            <a:endParaRPr lang="de-DE" dirty="0" smtClean="0">
              <a:solidFill>
                <a:srgbClr val="00206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2570"/>
              </a:buClr>
              <a:buSzPct val="100000"/>
              <a:buNone/>
            </a:pPr>
            <a:r>
              <a:rPr lang="de-DE" sz="14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90000"/>
              </a:lnSpc>
              <a:buClr>
                <a:srgbClr val="002570"/>
              </a:buClr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2570"/>
              </a:buClr>
              <a:buSzPct val="100000"/>
              <a:buNone/>
            </a:pPr>
            <a:endParaRPr lang="de-DE" sz="2200" dirty="0">
              <a:solidFill>
                <a:srgbClr val="002060"/>
              </a:solidFill>
            </a:endParaRP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6D912-2524-4D9F-AD3C-EC12A02AAD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35496" y="1346560"/>
            <a:ext cx="8640960" cy="489075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o</a:t>
            </a:r>
            <a:r>
              <a:rPr lang="en-GB" dirty="0" smtClean="0">
                <a:solidFill>
                  <a:srgbClr val="002060"/>
                </a:solidFill>
              </a:rPr>
              <a:t>f 21 institutes for Distributed Energy Resources (DER) and Smart Grids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p</a:t>
            </a:r>
            <a:r>
              <a:rPr lang="en-GB" dirty="0" smtClean="0">
                <a:solidFill>
                  <a:srgbClr val="002060"/>
                </a:solidFill>
              </a:rPr>
              <a:t>erforming accredited testing of DER-units and systems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supporting Smart Grids development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organising information exchange on test facilities and DER knowledge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contributing to standardisation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GB" sz="28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35496" y="404664"/>
            <a:ext cx="7086240" cy="75671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DERlab is a network</a:t>
            </a:r>
            <a:endParaRPr lang="en-GB" sz="3600" dirty="0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6D912-2524-4D9F-AD3C-EC12A02AAD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-17462" y="-80342"/>
            <a:ext cx="9180512" cy="70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6" descr="D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2" y="2140619"/>
            <a:ext cx="7573698" cy="35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-26805" y="-84182"/>
            <a:ext cx="9180512" cy="7029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0" descr="eps_25832_en.pd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6626" y="4143786"/>
            <a:ext cx="1425294" cy="1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RSE_logo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866" y="3112667"/>
            <a:ext cx="1361190" cy="6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Uni_Manchester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3979" y="4175365"/>
            <a:ext cx="1154325" cy="112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CCS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971621"/>
            <a:ext cx="1010341" cy="102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kema-logo_HIGH_RE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1445" y="2993370"/>
            <a:ext cx="1371798" cy="55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ULodz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108219"/>
            <a:ext cx="2025976" cy="6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TUSofia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1714" y="2994989"/>
            <a:ext cx="921912" cy="8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DTU_Logo_3-2_2_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0906" y="2945305"/>
            <a:ext cx="627781" cy="95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31" descr="a_logo_ohne_claim_c1_rgb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591" y="5900566"/>
            <a:ext cx="2087515" cy="52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1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724" y="4227968"/>
            <a:ext cx="180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pieren 18"/>
          <p:cNvGrpSpPr/>
          <p:nvPr/>
        </p:nvGrpSpPr>
        <p:grpSpPr>
          <a:xfrm>
            <a:off x="503416" y="5912563"/>
            <a:ext cx="1833140" cy="612781"/>
            <a:chOff x="6650038" y="2660649"/>
            <a:chExt cx="2370137" cy="695325"/>
          </a:xfrm>
        </p:grpSpPr>
        <p:pic>
          <p:nvPicPr>
            <p:cNvPr id="20" name="Grafik 27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0038" y="2660649"/>
              <a:ext cx="62865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Grafik 29"/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62825" y="2660649"/>
              <a:ext cx="16573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34" descr="Sandia1_SNLstackedCLR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275" y="5006170"/>
            <a:ext cx="15843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5" descr="VTT_RGB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9326" y="5071632"/>
            <a:ext cx="1670022" cy="58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6" descr="snt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676342" y="375604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7" descr="EnergyVille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101867" y="2036243"/>
            <a:ext cx="1711859" cy="74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dcraciun\Desktop\pic\logo IREc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54" y="5005116"/>
            <a:ext cx="1336347" cy="6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dcraciun\Desktop\pic\logoEmpresa.gif"/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4"/>
          <a:stretch/>
        </p:blipFill>
        <p:spPr bwMode="auto">
          <a:xfrm>
            <a:off x="4377762" y="2078663"/>
            <a:ext cx="1411586" cy="6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dcraciun\Desktop\pic\top1_1 cres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3" y="2043311"/>
            <a:ext cx="1206108" cy="6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dcraciun\Desktop\pic\ITE.jp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80" y="5819020"/>
            <a:ext cx="1562098" cy="7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dcraciun\Desktop\pic\logo G2Elab.gif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7" y="5602260"/>
            <a:ext cx="1326510" cy="8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I:\Projekte\Aktuell\110159.DERlab_eV\library\images\LOGOS MEMBERS\IWES\iwes_rgb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92" y="3112667"/>
            <a:ext cx="2271309" cy="6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53443"/>
            <a:ext cx="2674635" cy="189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13"/>
          <p:cNvSpPr txBox="1">
            <a:spLocks noChangeArrowheads="1"/>
          </p:cNvSpPr>
          <p:nvPr/>
        </p:nvSpPr>
        <p:spPr>
          <a:xfrm>
            <a:off x="35496" y="116632"/>
            <a:ext cx="9001000" cy="153066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</a:rPr>
              <a:t>European Distributed Energy resources Laboratories e.V</a:t>
            </a:r>
            <a:r>
              <a:rPr lang="en-GB" sz="36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Network Excellence for Smarter Grids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3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6D912-2524-4D9F-AD3C-EC12A02AAD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79512" y="1943100"/>
            <a:ext cx="2123083" cy="4510236"/>
          </a:xfrm>
          <a:prstGeom prst="rect">
            <a:avLst/>
          </a:prstGeom>
          <a:solidFill>
            <a:srgbClr val="F2F2F2">
              <a:alpha val="23922"/>
            </a:srgbClr>
          </a:solidFill>
          <a:ln w="6350">
            <a:solidFill>
              <a:srgbClr val="00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Company </a:t>
            </a:r>
            <a:r>
              <a:rPr lang="de-DE" sz="2400" b="1" dirty="0" err="1" smtClean="0">
                <a:solidFill>
                  <a:srgbClr val="002060"/>
                </a:solidFill>
              </a:rPr>
              <a:t>profile</a:t>
            </a:r>
            <a:endParaRPr lang="de-DE" sz="24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Description </a:t>
            </a:r>
            <a:r>
              <a:rPr lang="de-DE" sz="2400" b="1" dirty="0" err="1" smtClean="0">
                <a:solidFill>
                  <a:srgbClr val="002060"/>
                </a:solidFill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facilities</a:t>
            </a:r>
            <a:r>
              <a:rPr lang="de-DE" sz="2400" b="1" dirty="0" smtClean="0">
                <a:solidFill>
                  <a:srgbClr val="002060"/>
                </a:solidFill>
              </a:rPr>
              <a:t>, </a:t>
            </a:r>
            <a:r>
              <a:rPr lang="de-DE" sz="2400" b="1" dirty="0" err="1" smtClean="0">
                <a:solidFill>
                  <a:srgbClr val="002060"/>
                </a:solidFill>
              </a:rPr>
              <a:t>services</a:t>
            </a:r>
            <a:r>
              <a:rPr lang="de-DE" sz="2400" b="1" dirty="0" smtClean="0">
                <a:solidFill>
                  <a:srgbClr val="002060"/>
                </a:solidFill>
              </a:rPr>
              <a:t>, </a:t>
            </a:r>
            <a:r>
              <a:rPr lang="de-DE" sz="2400" b="1" dirty="0" err="1" smtClean="0">
                <a:solidFill>
                  <a:srgbClr val="002060"/>
                </a:solidFill>
              </a:rPr>
              <a:t>expertise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err="1" smtClean="0">
                <a:solidFill>
                  <a:srgbClr val="002060"/>
                </a:solidFill>
              </a:rPr>
              <a:t>Vacancies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portal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err="1" smtClean="0">
                <a:solidFill>
                  <a:srgbClr val="002060"/>
                </a:solidFill>
              </a:rPr>
              <a:t>Activities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portal</a:t>
            </a:r>
            <a:endParaRPr lang="de-DE" sz="24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endParaRPr lang="de-DE" sz="2000" b="1" dirty="0">
              <a:solidFill>
                <a:srgbClr val="1F5097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79512" y="1052737"/>
            <a:ext cx="2123083" cy="837687"/>
          </a:xfrm>
          <a:prstGeom prst="rect">
            <a:avLst/>
          </a:prstGeom>
          <a:solidFill>
            <a:srgbClr val="00257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Visibility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371662" y="1940711"/>
            <a:ext cx="2124000" cy="4512625"/>
          </a:xfrm>
          <a:prstGeom prst="rect">
            <a:avLst/>
          </a:prstGeom>
          <a:solidFill>
            <a:srgbClr val="F2F2F2">
              <a:alpha val="23922"/>
            </a:srgbClr>
          </a:solidFill>
          <a:ln w="6350">
            <a:solidFill>
              <a:srgbClr val="00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Support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coordiantion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common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research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err="1" smtClean="0">
                <a:solidFill>
                  <a:srgbClr val="002060"/>
                </a:solidFill>
              </a:rPr>
              <a:t>Coordination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knowledge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transfer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endParaRPr lang="de-DE" sz="24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endParaRPr lang="de-DE" sz="2000" b="1" dirty="0">
              <a:solidFill>
                <a:srgbClr val="1F5097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371662" y="1052737"/>
            <a:ext cx="2124000" cy="835300"/>
          </a:xfrm>
          <a:prstGeom prst="rect">
            <a:avLst/>
          </a:prstGeom>
          <a:solidFill>
            <a:srgbClr val="00257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Joint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research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542410" y="1940712"/>
            <a:ext cx="2276954" cy="4512624"/>
          </a:xfrm>
          <a:prstGeom prst="rect">
            <a:avLst/>
          </a:prstGeom>
          <a:solidFill>
            <a:srgbClr val="F2F2F2">
              <a:alpha val="23922"/>
            </a:srgbClr>
          </a:solidFill>
          <a:ln w="6350">
            <a:solidFill>
              <a:srgbClr val="00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List </a:t>
            </a:r>
            <a:r>
              <a:rPr lang="de-DE" sz="2400" b="1" dirty="0" err="1" smtClean="0">
                <a:solidFill>
                  <a:srgbClr val="002060"/>
                </a:solidFill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conferences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events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Standardisation </a:t>
            </a:r>
            <a:r>
              <a:rPr lang="de-DE" sz="2400" b="1" dirty="0" err="1" smtClean="0">
                <a:solidFill>
                  <a:srgbClr val="002060"/>
                </a:solidFill>
              </a:rPr>
              <a:t>activities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Research </a:t>
            </a:r>
            <a:r>
              <a:rPr lang="de-DE" sz="2400" b="1" dirty="0" err="1" smtClean="0">
                <a:solidFill>
                  <a:srgbClr val="002060"/>
                </a:solidFill>
              </a:rPr>
              <a:t>opportunities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Database </a:t>
            </a:r>
            <a:r>
              <a:rPr lang="de-DE" sz="2400" b="1" dirty="0" err="1" smtClean="0">
                <a:solidFill>
                  <a:srgbClr val="002060"/>
                </a:solidFill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information</a:t>
            </a:r>
            <a:r>
              <a:rPr lang="de-DE" sz="2400" b="1" dirty="0" smtClean="0">
                <a:solidFill>
                  <a:srgbClr val="002060"/>
                </a:solidFill>
              </a:rPr>
              <a:t> material</a:t>
            </a:r>
          </a:p>
          <a:p>
            <a:pPr marL="631825" lvl="1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endParaRPr lang="de-DE" sz="2000" b="1" dirty="0">
              <a:solidFill>
                <a:srgbClr val="1F5097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542409" y="1052737"/>
            <a:ext cx="2276955" cy="835299"/>
          </a:xfrm>
          <a:prstGeom prst="rect">
            <a:avLst/>
          </a:prstGeom>
          <a:solidFill>
            <a:srgbClr val="00257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Information</a:t>
            </a:r>
          </a:p>
        </p:txBody>
      </p:sp>
      <p:sp>
        <p:nvSpPr>
          <p:cNvPr id="26" name="Rectangle 13"/>
          <p:cNvSpPr txBox="1">
            <a:spLocks noChangeArrowheads="1"/>
          </p:cNvSpPr>
          <p:nvPr/>
        </p:nvSpPr>
        <p:spPr>
          <a:xfrm>
            <a:off x="35496" y="404664"/>
            <a:ext cx="7086240" cy="75671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Member services</a:t>
            </a:r>
            <a:endParaRPr lang="en-GB" sz="3600" dirty="0"/>
          </a:p>
        </p:txBody>
      </p:sp>
      <p:sp>
        <p:nvSpPr>
          <p:cNvPr id="11" name="Rechteck 10"/>
          <p:cNvSpPr/>
          <p:nvPr/>
        </p:nvSpPr>
        <p:spPr>
          <a:xfrm>
            <a:off x="6876256" y="1944338"/>
            <a:ext cx="2124000" cy="4508998"/>
          </a:xfrm>
          <a:prstGeom prst="rect">
            <a:avLst/>
          </a:prstGeom>
          <a:solidFill>
            <a:srgbClr val="F2F2F2">
              <a:alpha val="23922"/>
            </a:srgbClr>
          </a:solidFill>
          <a:ln w="6350">
            <a:solidFill>
              <a:srgbClr val="00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Internal </a:t>
            </a:r>
            <a:r>
              <a:rPr lang="de-DE" sz="2400" b="1" dirty="0" err="1" smtClean="0">
                <a:solidFill>
                  <a:srgbClr val="002060"/>
                </a:solidFill>
              </a:rPr>
              <a:t>workshops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events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400" b="1" dirty="0" err="1" smtClean="0">
                <a:solidFill>
                  <a:srgbClr val="002060"/>
                </a:solidFill>
              </a:rPr>
              <a:t>Interfacing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contact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to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industry</a:t>
            </a:r>
            <a:r>
              <a:rPr lang="de-DE" sz="2400" b="1" dirty="0" smtClean="0">
                <a:solidFill>
                  <a:srgbClr val="002060"/>
                </a:solidFill>
              </a:rPr>
              <a:t>, </a:t>
            </a:r>
            <a:r>
              <a:rPr lang="de-DE" sz="2400" b="1" dirty="0" err="1" smtClean="0">
                <a:solidFill>
                  <a:srgbClr val="002060"/>
                </a:solidFill>
              </a:rPr>
              <a:t>other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research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institutes</a:t>
            </a:r>
            <a:endParaRPr lang="de-DE" sz="2400" b="1" dirty="0">
              <a:solidFill>
                <a:srgbClr val="1F5097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876256" y="1052737"/>
            <a:ext cx="2124000" cy="838926"/>
          </a:xfrm>
          <a:prstGeom prst="rect">
            <a:avLst/>
          </a:prstGeom>
          <a:solidFill>
            <a:srgbClr val="00257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Networking</a:t>
            </a:r>
          </a:p>
        </p:txBody>
      </p:sp>
      <p:pic>
        <p:nvPicPr>
          <p:cNvPr id="18" name="Picture 2" descr="visibility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8786" r="3947" b="4697"/>
          <a:stretch/>
        </p:blipFill>
        <p:spPr bwMode="auto">
          <a:xfrm>
            <a:off x="1433885" y="5597008"/>
            <a:ext cx="882687" cy="8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joint_research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4075" r="3881" b="4163"/>
          <a:stretch/>
        </p:blipFill>
        <p:spPr bwMode="auto">
          <a:xfrm>
            <a:off x="3565968" y="5538937"/>
            <a:ext cx="940828" cy="9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network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4075" r="4501" b="4163"/>
          <a:stretch/>
        </p:blipFill>
        <p:spPr bwMode="auto">
          <a:xfrm>
            <a:off x="8066257" y="5538937"/>
            <a:ext cx="940829" cy="9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informati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4075" r="3706" b="4163"/>
          <a:stretch/>
        </p:blipFill>
        <p:spPr bwMode="auto">
          <a:xfrm>
            <a:off x="5899860" y="5538937"/>
            <a:ext cx="936622" cy="9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6D912-2524-4D9F-AD3C-EC12A02AAD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3225968" y="1940712"/>
            <a:ext cx="2700000" cy="4368608"/>
          </a:xfrm>
          <a:prstGeom prst="rect">
            <a:avLst/>
          </a:prstGeom>
          <a:solidFill>
            <a:srgbClr val="F2F2F2">
              <a:alpha val="23922"/>
            </a:srgbClr>
          </a:solidFill>
          <a:ln w="6350">
            <a:solidFill>
              <a:srgbClr val="00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2060"/>
                </a:solidFill>
              </a:rPr>
              <a:t>Technical </a:t>
            </a:r>
            <a:r>
              <a:rPr lang="de-DE" sz="2800" b="1" dirty="0" err="1" smtClean="0">
                <a:solidFill>
                  <a:srgbClr val="002060"/>
                </a:solidFill>
              </a:rPr>
              <a:t>workshops</a:t>
            </a:r>
            <a:endParaRPr lang="de-DE" sz="28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</a:rPr>
              <a:t>Training </a:t>
            </a:r>
            <a:r>
              <a:rPr lang="de-DE" sz="2800" b="1" dirty="0" err="1">
                <a:solidFill>
                  <a:srgbClr val="002060"/>
                </a:solidFill>
              </a:rPr>
              <a:t>courses</a:t>
            </a:r>
            <a:endParaRPr lang="de-DE" sz="28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</a:rPr>
              <a:t>Consulting on </a:t>
            </a:r>
            <a:r>
              <a:rPr lang="de-DE" sz="2800" b="1" dirty="0" err="1">
                <a:solidFill>
                  <a:srgbClr val="002060"/>
                </a:solidFill>
              </a:rPr>
              <a:t>i</a:t>
            </a:r>
            <a:r>
              <a:rPr lang="de-DE" sz="2800" b="1" dirty="0" err="1" smtClean="0">
                <a:solidFill>
                  <a:srgbClr val="002060"/>
                </a:solidFill>
              </a:rPr>
              <a:t>nterconnection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requirements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and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standards</a:t>
            </a:r>
            <a:endParaRPr lang="de-DE" sz="28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endParaRPr lang="de-DE" sz="2000" b="1" dirty="0">
              <a:solidFill>
                <a:srgbClr val="1F5097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225968" y="1052737"/>
            <a:ext cx="2700000" cy="835299"/>
          </a:xfrm>
          <a:prstGeom prst="rect">
            <a:avLst/>
          </a:prstGeom>
          <a:solidFill>
            <a:srgbClr val="00257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Technical </a:t>
            </a:r>
            <a:r>
              <a:rPr lang="de-DE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support</a:t>
            </a:r>
            <a:r>
              <a:rPr lang="de-DE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de-DE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79512" y="1940712"/>
            <a:ext cx="2700064" cy="4368608"/>
          </a:xfrm>
          <a:prstGeom prst="rect">
            <a:avLst/>
          </a:prstGeom>
          <a:solidFill>
            <a:srgbClr val="F2F2F2">
              <a:alpha val="23922"/>
            </a:srgbClr>
          </a:solidFill>
          <a:ln w="6350">
            <a:solidFill>
              <a:srgbClr val="00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</a:rPr>
              <a:t>DER Individual </a:t>
            </a:r>
            <a:r>
              <a:rPr lang="de-DE" sz="2800" b="1" dirty="0" err="1">
                <a:solidFill>
                  <a:srgbClr val="002060"/>
                </a:solidFill>
              </a:rPr>
              <a:t>components</a:t>
            </a:r>
            <a:endParaRPr lang="de-DE" sz="28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800" b="1" dirty="0" err="1">
                <a:solidFill>
                  <a:srgbClr val="002060"/>
                </a:solidFill>
              </a:rPr>
              <a:t>Full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systems</a:t>
            </a:r>
            <a:endParaRPr lang="de-DE" sz="28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r>
              <a:rPr lang="de-DE" sz="2800" b="1" dirty="0" err="1">
                <a:solidFill>
                  <a:srgbClr val="002060"/>
                </a:solidFill>
              </a:rPr>
              <a:t>Protection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devices</a:t>
            </a:r>
            <a:endParaRPr lang="de-DE" sz="28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</a:pPr>
            <a:r>
              <a:rPr lang="de-DE" sz="2800" b="1" dirty="0" smtClean="0">
                <a:solidFill>
                  <a:srgbClr val="002060"/>
                </a:solidFill>
              </a:rPr>
              <a:t>...</a:t>
            </a:r>
            <a:r>
              <a:rPr lang="de-DE" sz="2800" b="1" dirty="0" err="1" smtClean="0">
                <a:solidFill>
                  <a:srgbClr val="002060"/>
                </a:solidFill>
              </a:rPr>
              <a:t>according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to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standards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and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grid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codes</a:t>
            </a:r>
            <a:endParaRPr lang="de-DE" sz="28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</a:pPr>
            <a:endParaRPr lang="de-DE" sz="2000" b="1" dirty="0">
              <a:solidFill>
                <a:srgbClr val="1F5097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79512" y="1052737"/>
            <a:ext cx="2700064" cy="835299"/>
          </a:xfrm>
          <a:prstGeom prst="rect">
            <a:avLst/>
          </a:prstGeom>
          <a:solidFill>
            <a:srgbClr val="00257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Testing</a:t>
            </a:r>
            <a:endParaRPr lang="de-DE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e-DE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250304" y="1940712"/>
            <a:ext cx="2700000" cy="4368608"/>
          </a:xfrm>
          <a:prstGeom prst="rect">
            <a:avLst/>
          </a:prstGeom>
          <a:solidFill>
            <a:srgbClr val="F2F2F2">
              <a:alpha val="23922"/>
            </a:srgbClr>
          </a:solidFill>
          <a:ln w="6350">
            <a:solidFill>
              <a:srgbClr val="00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  <a:defRPr/>
            </a:pPr>
            <a:r>
              <a:rPr lang="de-DE" sz="2800" b="1" dirty="0" smtClean="0">
                <a:solidFill>
                  <a:srgbClr val="002060"/>
                </a:solidFill>
              </a:rPr>
              <a:t>Database </a:t>
            </a:r>
            <a:r>
              <a:rPr lang="de-DE" sz="2800" b="1" dirty="0" err="1" smtClean="0">
                <a:solidFill>
                  <a:srgbClr val="002060"/>
                </a:solidFill>
              </a:rPr>
              <a:t>of</a:t>
            </a:r>
            <a:r>
              <a:rPr lang="de-DE" sz="2800" b="1" dirty="0" smtClean="0">
                <a:solidFill>
                  <a:srgbClr val="002060"/>
                </a:solidFill>
              </a:rPr>
              <a:t> European Interconnection  </a:t>
            </a:r>
            <a:r>
              <a:rPr lang="de-DE" sz="2800" b="1" dirty="0" err="1" smtClean="0">
                <a:solidFill>
                  <a:srgbClr val="002060"/>
                </a:solidFill>
              </a:rPr>
              <a:t>Specifications</a:t>
            </a:r>
            <a:endParaRPr lang="de-DE" sz="2800" b="1" dirty="0">
              <a:solidFill>
                <a:srgbClr val="00206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002570"/>
              </a:buClr>
              <a:buSzPct val="100000"/>
              <a:buFont typeface="Arial" pitchFamily="34" charset="0"/>
              <a:buChar char="•"/>
              <a:defRPr/>
            </a:pPr>
            <a:r>
              <a:rPr lang="de-DE" sz="2800" b="1" dirty="0" smtClean="0">
                <a:solidFill>
                  <a:srgbClr val="002060"/>
                </a:solidFill>
              </a:rPr>
              <a:t>DERlab </a:t>
            </a:r>
            <a:r>
              <a:rPr lang="de-DE" sz="2800" b="1" dirty="0" err="1" smtClean="0">
                <a:solidFill>
                  <a:srgbClr val="002060"/>
                </a:solidFill>
              </a:rPr>
              <a:t>Infrastructures</a:t>
            </a:r>
            <a:r>
              <a:rPr lang="de-DE" sz="2800" b="1" dirty="0" smtClean="0">
                <a:solidFill>
                  <a:srgbClr val="002060"/>
                </a:solidFill>
              </a:rPr>
              <a:t> Database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250304" y="1052737"/>
            <a:ext cx="2700000" cy="835300"/>
          </a:xfrm>
          <a:prstGeom prst="rect">
            <a:avLst/>
          </a:prstGeom>
          <a:solidFill>
            <a:srgbClr val="00257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Platforms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13"/>
          <p:cNvSpPr txBox="1">
            <a:spLocks noChangeArrowheads="1"/>
          </p:cNvSpPr>
          <p:nvPr/>
        </p:nvSpPr>
        <p:spPr>
          <a:xfrm>
            <a:off x="52912" y="404664"/>
            <a:ext cx="7086240" cy="75671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External services</a:t>
            </a:r>
            <a:endParaRPr lang="en-GB" sz="3600" dirty="0"/>
          </a:p>
        </p:txBody>
      </p:sp>
      <p:pic>
        <p:nvPicPr>
          <p:cNvPr id="14" name="Picture 2" descr="test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6301" r="3671"/>
          <a:stretch/>
        </p:blipFill>
        <p:spPr bwMode="auto">
          <a:xfrm>
            <a:off x="1958356" y="5408384"/>
            <a:ext cx="929473" cy="94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support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3679" r="4514" b="4033"/>
          <a:stretch/>
        </p:blipFill>
        <p:spPr bwMode="auto">
          <a:xfrm>
            <a:off x="4985876" y="5391264"/>
            <a:ext cx="961970" cy="93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edi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1839" r="4069" b="1839"/>
          <a:stretch/>
        </p:blipFill>
        <p:spPr bwMode="auto">
          <a:xfrm>
            <a:off x="8019350" y="5364834"/>
            <a:ext cx="935542" cy="9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6D912-2524-4D9F-AD3C-EC12A02AAD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3"/>
          <p:cNvSpPr txBox="1">
            <a:spLocks noChangeArrowheads="1"/>
          </p:cNvSpPr>
          <p:nvPr/>
        </p:nvSpPr>
        <p:spPr>
          <a:xfrm>
            <a:off x="78048" y="404664"/>
            <a:ext cx="7086240" cy="75671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Test beds access</a:t>
            </a:r>
            <a:endParaRPr lang="en-GB" sz="3600" dirty="0"/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>
          <a:xfrm>
            <a:off x="35496" y="1052735"/>
            <a:ext cx="6480721" cy="100811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Distributed Energy Resources Research Infrastructure </a:t>
            </a:r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6D912-2524-4D9F-AD3C-EC12A02AAD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3183117" y="6309320"/>
            <a:ext cx="277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www.der-ri.net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2290" name="Picture 2" descr="C:\Users\dcraciun\Desktop\DERr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76" y="1533939"/>
            <a:ext cx="843365" cy="47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49144" y="2132856"/>
            <a:ext cx="8706867" cy="458861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600" dirty="0" err="1" smtClean="0">
                <a:solidFill>
                  <a:srgbClr val="002060"/>
                </a:solidFill>
              </a:rPr>
              <a:t>Objectives</a:t>
            </a:r>
            <a:endParaRPr lang="de-DE" sz="26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2060"/>
                </a:solidFill>
              </a:rPr>
              <a:t>offering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access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opportunities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to</a:t>
            </a:r>
            <a:r>
              <a:rPr lang="de-DE" sz="2200" dirty="0" smtClean="0">
                <a:solidFill>
                  <a:srgbClr val="002060"/>
                </a:solidFill>
              </a:rPr>
              <a:t> European RI in DER </a:t>
            </a:r>
            <a:r>
              <a:rPr lang="de-DE" sz="2200" dirty="0" err="1" smtClean="0">
                <a:solidFill>
                  <a:srgbClr val="002060"/>
                </a:solidFill>
              </a:rPr>
              <a:t>field</a:t>
            </a:r>
            <a:endParaRPr lang="de-DE" sz="22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2060"/>
                </a:solidFill>
              </a:rPr>
              <a:t>performing</a:t>
            </a:r>
            <a:r>
              <a:rPr lang="de-DE" sz="2200" dirty="0" smtClean="0">
                <a:solidFill>
                  <a:srgbClr val="002060"/>
                </a:solidFill>
              </a:rPr>
              <a:t> R&amp;D on DER </a:t>
            </a:r>
            <a:r>
              <a:rPr lang="de-DE" sz="2200" dirty="0" err="1" smtClean="0">
                <a:solidFill>
                  <a:srgbClr val="002060"/>
                </a:solidFill>
              </a:rPr>
              <a:t>interfaces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and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architectural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system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aspects</a:t>
            </a:r>
            <a:endParaRPr lang="de-DE" sz="22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de-DE" sz="1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600" dirty="0" err="1" smtClean="0">
                <a:solidFill>
                  <a:srgbClr val="002060"/>
                </a:solidFill>
              </a:rPr>
              <a:t>Means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infrastructures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access</a:t>
            </a:r>
            <a:endParaRPr lang="de-DE" sz="26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facilities managed </a:t>
            </a:r>
            <a:r>
              <a:rPr lang="en-US" sz="2200" dirty="0">
                <a:solidFill>
                  <a:srgbClr val="002060"/>
                </a:solidFill>
              </a:rPr>
              <a:t>according to </a:t>
            </a:r>
            <a:r>
              <a:rPr lang="en-US" sz="2200" dirty="0" smtClean="0">
                <a:solidFill>
                  <a:srgbClr val="002060"/>
                </a:solidFill>
              </a:rPr>
              <a:t>specific protocols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Common evaluation criteria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Facility Usage </a:t>
            </a:r>
            <a:r>
              <a:rPr lang="en-US" sz="2200" dirty="0" smtClean="0">
                <a:solidFill>
                  <a:srgbClr val="002060"/>
                </a:solidFill>
              </a:rPr>
              <a:t>Guidelines</a:t>
            </a:r>
            <a:endParaRPr lang="en-US" sz="22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User Rights and </a:t>
            </a:r>
            <a:r>
              <a:rPr lang="en-US" sz="2200" dirty="0" smtClean="0">
                <a:solidFill>
                  <a:srgbClr val="002060"/>
                </a:solidFill>
              </a:rPr>
              <a:t>Responsibilities</a:t>
            </a:r>
            <a:endParaRPr lang="en-US" sz="22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Laboratory Staff Rights and </a:t>
            </a:r>
            <a:r>
              <a:rPr lang="en-US" sz="2200" dirty="0" smtClean="0">
                <a:solidFill>
                  <a:srgbClr val="002060"/>
                </a:solidFill>
              </a:rPr>
              <a:t>Responsibilities</a:t>
            </a:r>
            <a:endParaRPr lang="en-US" sz="22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Proper </a:t>
            </a:r>
            <a:r>
              <a:rPr lang="en-US" sz="2200" dirty="0" smtClean="0">
                <a:solidFill>
                  <a:srgbClr val="002060"/>
                </a:solidFill>
              </a:rPr>
              <a:t>Use Regulations </a:t>
            </a:r>
            <a:endParaRPr lang="en-US" sz="22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Terms of </a:t>
            </a:r>
            <a:r>
              <a:rPr lang="en-US" sz="2200" dirty="0" smtClean="0">
                <a:solidFill>
                  <a:srgbClr val="002060"/>
                </a:solidFill>
              </a:rPr>
              <a:t>Stay</a:t>
            </a:r>
            <a:endParaRPr lang="en-US" sz="22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Lab Use </a:t>
            </a:r>
            <a:r>
              <a:rPr lang="en-US" sz="2200" dirty="0" smtClean="0">
                <a:solidFill>
                  <a:srgbClr val="002060"/>
                </a:solidFill>
              </a:rPr>
              <a:t>Agreement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…</a:t>
            </a:r>
            <a:endParaRPr lang="de-DE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 txBox="1">
            <a:spLocks noChangeArrowheads="1"/>
          </p:cNvSpPr>
          <p:nvPr/>
        </p:nvSpPr>
        <p:spPr>
          <a:xfrm>
            <a:off x="35496" y="1988840"/>
            <a:ext cx="8712969" cy="486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600" dirty="0" err="1" smtClean="0">
                <a:solidFill>
                  <a:srgbClr val="002060"/>
                </a:solidFill>
              </a:rPr>
              <a:t>Objectives</a:t>
            </a:r>
            <a:endParaRPr lang="de-DE" sz="26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2060"/>
                </a:solidFill>
              </a:rPr>
              <a:t>offering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access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opportunities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to</a:t>
            </a:r>
            <a:r>
              <a:rPr lang="de-DE" sz="2200" dirty="0" smtClean="0">
                <a:solidFill>
                  <a:srgbClr val="002060"/>
                </a:solidFill>
              </a:rPr>
              <a:t> European RI in PV </a:t>
            </a:r>
            <a:r>
              <a:rPr lang="de-DE" sz="2200" dirty="0" err="1" smtClean="0">
                <a:solidFill>
                  <a:srgbClr val="002060"/>
                </a:solidFill>
              </a:rPr>
              <a:t>field</a:t>
            </a:r>
            <a:endParaRPr lang="de-DE" sz="22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2060"/>
                </a:solidFill>
              </a:rPr>
              <a:t>performing</a:t>
            </a:r>
            <a:r>
              <a:rPr lang="de-DE" sz="2200" dirty="0" smtClean="0">
                <a:solidFill>
                  <a:srgbClr val="002060"/>
                </a:solidFill>
              </a:rPr>
              <a:t> R&amp;D on PV </a:t>
            </a:r>
            <a:r>
              <a:rPr lang="de-DE" sz="2200" dirty="0" err="1" smtClean="0">
                <a:solidFill>
                  <a:srgbClr val="002060"/>
                </a:solidFill>
              </a:rPr>
              <a:t>technologies</a:t>
            </a:r>
            <a:endParaRPr lang="de-DE" sz="1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600" dirty="0" err="1" smtClean="0">
                <a:solidFill>
                  <a:srgbClr val="002060"/>
                </a:solidFill>
              </a:rPr>
              <a:t>Means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infrastructures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access</a:t>
            </a:r>
            <a:endParaRPr lang="de-DE" sz="26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facilities managed </a:t>
            </a:r>
            <a:r>
              <a:rPr lang="en-US" sz="2200" dirty="0">
                <a:solidFill>
                  <a:srgbClr val="002060"/>
                </a:solidFill>
              </a:rPr>
              <a:t>according to </a:t>
            </a:r>
            <a:r>
              <a:rPr lang="en-US" sz="2200" dirty="0" smtClean="0">
                <a:solidFill>
                  <a:srgbClr val="002060"/>
                </a:solidFill>
              </a:rPr>
              <a:t>specific </a:t>
            </a:r>
            <a:r>
              <a:rPr lang="de-DE" sz="2200" dirty="0" err="1" smtClean="0">
                <a:solidFill>
                  <a:srgbClr val="002060"/>
                </a:solidFill>
              </a:rPr>
              <a:t>criteria</a:t>
            </a:r>
            <a:endParaRPr lang="de-DE" sz="22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002060"/>
                </a:solidFill>
              </a:rPr>
              <a:t>General </a:t>
            </a:r>
            <a:r>
              <a:rPr lang="de-DE" sz="2000" dirty="0" err="1" smtClean="0">
                <a:solidFill>
                  <a:srgbClr val="002060"/>
                </a:solidFill>
              </a:rPr>
              <a:t>criteria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for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laboratory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work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and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equipment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management</a:t>
            </a:r>
            <a:endParaRPr lang="de-DE" sz="2000" dirty="0" smtClean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002060"/>
                </a:solidFill>
              </a:rPr>
              <a:t>Transnational </a:t>
            </a:r>
            <a:r>
              <a:rPr lang="de-DE" sz="2000" dirty="0" err="1" smtClean="0">
                <a:solidFill>
                  <a:srgbClr val="002060"/>
                </a:solidFill>
              </a:rPr>
              <a:t>user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access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procedures</a:t>
            </a:r>
            <a:endParaRPr lang="de-DE" sz="2000" dirty="0" smtClean="0">
              <a:solidFill>
                <a:srgbClr val="00206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</a:rPr>
              <a:t>Common </a:t>
            </a:r>
            <a:r>
              <a:rPr lang="de-DE" dirty="0" err="1" smtClean="0">
                <a:solidFill>
                  <a:srgbClr val="002060"/>
                </a:solidFill>
              </a:rPr>
              <a:t>evaluation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criteria</a:t>
            </a:r>
            <a:endParaRPr lang="de-DE" dirty="0" smtClean="0">
              <a:solidFill>
                <a:srgbClr val="00206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</a:rPr>
              <a:t>Financial </a:t>
            </a:r>
            <a:r>
              <a:rPr lang="de-DE" dirty="0" err="1" smtClean="0">
                <a:solidFill>
                  <a:srgbClr val="002060"/>
                </a:solidFill>
              </a:rPr>
              <a:t>conditions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for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accessing</a:t>
            </a:r>
            <a:endParaRPr lang="de-DE" dirty="0" smtClean="0">
              <a:solidFill>
                <a:srgbClr val="00206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002060"/>
                </a:solidFill>
              </a:rPr>
              <a:t>Processes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for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logistic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management</a:t>
            </a:r>
            <a:endParaRPr lang="de-DE" dirty="0" smtClean="0">
              <a:solidFill>
                <a:srgbClr val="00206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002060"/>
                </a:solidFill>
              </a:rPr>
              <a:t>Processes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for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cost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management</a:t>
            </a:r>
            <a:endParaRPr lang="de-DE" dirty="0" smtClean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1800" dirty="0" smtClean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6D912-2524-4D9F-AD3C-EC12A02AADF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35496" y="1052735"/>
            <a:ext cx="6480721" cy="136815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Photovoltaic European Research Infrastructures: </a:t>
            </a:r>
            <a:endParaRPr lang="de-DE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de-DE" sz="1500" dirty="0" smtClean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58101" y="6309320"/>
            <a:ext cx="337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www.sophia-ri.eu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pic>
        <p:nvPicPr>
          <p:cNvPr id="9" name="Image 1" descr="logo_Sophia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80727"/>
            <a:ext cx="2010835" cy="14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78048" y="404664"/>
            <a:ext cx="7086240" cy="75671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Test beds access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892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Bildschirmpräsentation (4:3)</PresentationFormat>
  <Paragraphs>123</Paragraphs>
  <Slides>10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IWES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dcraciun</dc:creator>
  <cp:lastModifiedBy>dcraciun</cp:lastModifiedBy>
  <cp:revision>273</cp:revision>
  <dcterms:created xsi:type="dcterms:W3CDTF">2011-11-29T06:50:19Z</dcterms:created>
  <dcterms:modified xsi:type="dcterms:W3CDTF">2012-01-24T13:27:24Z</dcterms:modified>
</cp:coreProperties>
</file>