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7" r:id="rId2"/>
    <p:sldId id="271" r:id="rId3"/>
    <p:sldId id="264" r:id="rId4"/>
    <p:sldId id="272" r:id="rId5"/>
    <p:sldId id="273" r:id="rId6"/>
    <p:sldId id="275" r:id="rId7"/>
    <p:sldId id="268" r:id="rId8"/>
    <p:sldId id="266" r:id="rId9"/>
    <p:sldId id="274" r:id="rId10"/>
    <p:sldId id="263" r:id="rId11"/>
  </p:sldIdLst>
  <p:sldSz cx="9906000" cy="6858000" type="A4"/>
  <p:notesSz cx="6858000" cy="9144000"/>
  <p:defaultTextStyle>
    <a:defPPr>
      <a:defRPr lang="fi-FI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D9B"/>
    <a:srgbClr val="006A48"/>
    <a:srgbClr val="E573A9"/>
    <a:srgbClr val="B64D81"/>
    <a:srgbClr val="FAE22F"/>
    <a:srgbClr val="433B67"/>
    <a:srgbClr val="666666"/>
    <a:srgbClr val="A6A6A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32" autoAdjust="0"/>
    <p:restoredTop sz="94163" autoAdjust="0"/>
  </p:normalViewPr>
  <p:slideViewPr>
    <p:cSldViewPr>
      <p:cViewPr>
        <p:scale>
          <a:sx n="125" d="100"/>
          <a:sy n="125" d="100"/>
        </p:scale>
        <p:origin x="-1332" y="-12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endParaRPr lang="fi-FI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F4EC7946-14BE-4E59-A173-1823A233C088}" type="slidenum">
              <a:rPr lang="fi-FI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endParaRPr lang="fi-FI"/>
          </a:p>
        </p:txBody>
      </p:sp>
      <p:sp>
        <p:nvSpPr>
          <p:cNvPr id="71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C51BB9F6-00E6-4DCD-989D-EA4804E9B282}" type="slidenum">
              <a:rPr lang="fi-FI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B9F6-00E6-4DCD-989D-EA4804E9B282}" type="slidenum">
              <a:rPr lang="fi-FI" smtClean="0"/>
              <a:pPr/>
              <a:t>1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B9F6-00E6-4DCD-989D-EA4804E9B282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Live work and</a:t>
            </a:r>
            <a:r>
              <a:rPr lang="en-US" baseline="0" dirty="0" smtClean="0"/>
              <a:t> safety in distribution networks</a:t>
            </a:r>
          </a:p>
          <a:p>
            <a:r>
              <a:rPr lang="en-US" baseline="0" dirty="0" smtClean="0"/>
              <a:t>Alternatives to wooden poles</a:t>
            </a:r>
          </a:p>
          <a:p>
            <a:r>
              <a:rPr lang="en-US" baseline="0" dirty="0" smtClean="0"/>
              <a:t>Improve communication of fault statistics</a:t>
            </a:r>
          </a:p>
          <a:p>
            <a:r>
              <a:rPr lang="en-US" baseline="0" dirty="0" smtClean="0"/>
              <a:t>Increased automation in MV networks</a:t>
            </a:r>
          </a:p>
          <a:p>
            <a:r>
              <a:rPr lang="en-US" baseline="0" dirty="0" smtClean="0"/>
              <a:t>Finalization of Smart Meter deployments</a:t>
            </a:r>
          </a:p>
          <a:p>
            <a:r>
              <a:rPr lang="en-US" baseline="0" dirty="0" smtClean="0"/>
              <a:t>Pilots for micro grids, LVDC distribution, phase-earthing, smart living concepts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B9F6-00E6-4DCD-989D-EA4804E9B282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B9F6-00E6-4DCD-989D-EA4804E9B282}" type="slidenum">
              <a:rPr lang="fi-FI" smtClean="0"/>
              <a:pPr/>
              <a:t>4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ヒラギノ角ゴ Pro W3" pitchFamily="10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0" name="Group 38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6240" cy="4320"/>
          </a:xfrm>
        </p:grpSpPr>
        <p:sp>
          <p:nvSpPr>
            <p:cNvPr id="3111" name="Freeform 39"/>
            <p:cNvSpPr>
              <a:spLocks/>
            </p:cNvSpPr>
            <p:nvPr/>
          </p:nvSpPr>
          <p:spPr bwMode="auto">
            <a:xfrm>
              <a:off x="0" y="0"/>
              <a:ext cx="6240" cy="4320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1165" y="87"/>
                </a:cxn>
                <a:cxn ang="0">
                  <a:pos x="2532" y="87"/>
                </a:cxn>
                <a:cxn ang="0">
                  <a:pos x="3897" y="87"/>
                </a:cxn>
                <a:cxn ang="0">
                  <a:pos x="5263" y="87"/>
                </a:cxn>
                <a:cxn ang="0">
                  <a:pos x="5956" y="87"/>
                </a:cxn>
                <a:cxn ang="0">
                  <a:pos x="5967" y="90"/>
                </a:cxn>
                <a:cxn ang="0">
                  <a:pos x="5976" y="92"/>
                </a:cxn>
                <a:cxn ang="0">
                  <a:pos x="5989" y="98"/>
                </a:cxn>
                <a:cxn ang="0">
                  <a:pos x="6001" y="108"/>
                </a:cxn>
                <a:cxn ang="0">
                  <a:pos x="6009" y="122"/>
                </a:cxn>
                <a:cxn ang="0">
                  <a:pos x="6014" y="133"/>
                </a:cxn>
                <a:cxn ang="0">
                  <a:pos x="6016" y="145"/>
                </a:cxn>
                <a:cxn ang="0">
                  <a:pos x="6017" y="155"/>
                </a:cxn>
                <a:cxn ang="0">
                  <a:pos x="6017" y="1056"/>
                </a:cxn>
                <a:cxn ang="0">
                  <a:pos x="6017" y="1954"/>
                </a:cxn>
                <a:cxn ang="0">
                  <a:pos x="6017" y="2855"/>
                </a:cxn>
                <a:cxn ang="0">
                  <a:pos x="6017" y="3756"/>
                </a:cxn>
                <a:cxn ang="0">
                  <a:pos x="6017" y="3768"/>
                </a:cxn>
                <a:cxn ang="0">
                  <a:pos x="6014" y="3778"/>
                </a:cxn>
                <a:cxn ang="0">
                  <a:pos x="6011" y="3787"/>
                </a:cxn>
                <a:cxn ang="0">
                  <a:pos x="6002" y="3802"/>
                </a:cxn>
                <a:cxn ang="0">
                  <a:pos x="5990" y="3812"/>
                </a:cxn>
                <a:cxn ang="0">
                  <a:pos x="5977" y="3818"/>
                </a:cxn>
                <a:cxn ang="0">
                  <a:pos x="5965" y="3822"/>
                </a:cxn>
                <a:cxn ang="0">
                  <a:pos x="5952" y="3824"/>
                </a:cxn>
                <a:cxn ang="0">
                  <a:pos x="5263" y="3824"/>
                </a:cxn>
                <a:cxn ang="0">
                  <a:pos x="3897" y="3824"/>
                </a:cxn>
                <a:cxn ang="0">
                  <a:pos x="2532" y="3824"/>
                </a:cxn>
                <a:cxn ang="0">
                  <a:pos x="1165" y="3824"/>
                </a:cxn>
                <a:cxn ang="0">
                  <a:pos x="0" y="3824"/>
                </a:cxn>
                <a:cxn ang="0">
                  <a:pos x="600" y="4323"/>
                </a:cxn>
                <a:cxn ang="0">
                  <a:pos x="1922" y="4323"/>
                </a:cxn>
                <a:cxn ang="0">
                  <a:pos x="3363" y="4323"/>
                </a:cxn>
                <a:cxn ang="0">
                  <a:pos x="4804" y="4323"/>
                </a:cxn>
                <a:cxn ang="0">
                  <a:pos x="6244" y="4323"/>
                </a:cxn>
                <a:cxn ang="0">
                  <a:pos x="6244" y="3241"/>
                </a:cxn>
                <a:cxn ang="0">
                  <a:pos x="6244" y="2162"/>
                </a:cxn>
                <a:cxn ang="0">
                  <a:pos x="6244" y="1082"/>
                </a:cxn>
                <a:cxn ang="0">
                  <a:pos x="6244" y="0"/>
                </a:cxn>
                <a:cxn ang="0">
                  <a:pos x="4804" y="0"/>
                </a:cxn>
                <a:cxn ang="0">
                  <a:pos x="3363" y="0"/>
                </a:cxn>
                <a:cxn ang="0">
                  <a:pos x="1922" y="0"/>
                </a:cxn>
                <a:cxn ang="0">
                  <a:pos x="600" y="0"/>
                </a:cxn>
              </a:cxnLst>
              <a:rect l="0" t="0" r="r" b="b"/>
              <a:pathLst>
                <a:path w="6244" h="4323">
                  <a:moveTo>
                    <a:pt x="0" y="0"/>
                  </a:moveTo>
                  <a:lnTo>
                    <a:pt x="0" y="87"/>
                  </a:lnTo>
                  <a:lnTo>
                    <a:pt x="582" y="87"/>
                  </a:lnTo>
                  <a:lnTo>
                    <a:pt x="1165" y="87"/>
                  </a:lnTo>
                  <a:lnTo>
                    <a:pt x="1848" y="87"/>
                  </a:lnTo>
                  <a:lnTo>
                    <a:pt x="2532" y="87"/>
                  </a:lnTo>
                  <a:lnTo>
                    <a:pt x="3214" y="87"/>
                  </a:lnTo>
                  <a:lnTo>
                    <a:pt x="3897" y="87"/>
                  </a:lnTo>
                  <a:lnTo>
                    <a:pt x="4581" y="87"/>
                  </a:lnTo>
                  <a:lnTo>
                    <a:pt x="5263" y="87"/>
                  </a:lnTo>
                  <a:lnTo>
                    <a:pt x="5949" y="87"/>
                  </a:lnTo>
                  <a:lnTo>
                    <a:pt x="5956" y="87"/>
                  </a:lnTo>
                  <a:lnTo>
                    <a:pt x="5961" y="89"/>
                  </a:lnTo>
                  <a:lnTo>
                    <a:pt x="5967" y="90"/>
                  </a:lnTo>
                  <a:lnTo>
                    <a:pt x="5972" y="91"/>
                  </a:lnTo>
                  <a:lnTo>
                    <a:pt x="5976" y="92"/>
                  </a:lnTo>
                  <a:lnTo>
                    <a:pt x="5981" y="94"/>
                  </a:lnTo>
                  <a:lnTo>
                    <a:pt x="5989" y="98"/>
                  </a:lnTo>
                  <a:lnTo>
                    <a:pt x="5995" y="103"/>
                  </a:lnTo>
                  <a:lnTo>
                    <a:pt x="6001" y="108"/>
                  </a:lnTo>
                  <a:lnTo>
                    <a:pt x="6005" y="116"/>
                  </a:lnTo>
                  <a:lnTo>
                    <a:pt x="6009" y="122"/>
                  </a:lnTo>
                  <a:lnTo>
                    <a:pt x="6012" y="127"/>
                  </a:lnTo>
                  <a:lnTo>
                    <a:pt x="6014" y="133"/>
                  </a:lnTo>
                  <a:lnTo>
                    <a:pt x="6015" y="140"/>
                  </a:lnTo>
                  <a:lnTo>
                    <a:pt x="6016" y="145"/>
                  </a:lnTo>
                  <a:lnTo>
                    <a:pt x="6017" y="152"/>
                  </a:lnTo>
                  <a:lnTo>
                    <a:pt x="6017" y="155"/>
                  </a:lnTo>
                  <a:lnTo>
                    <a:pt x="6017" y="604"/>
                  </a:lnTo>
                  <a:lnTo>
                    <a:pt x="6017" y="1056"/>
                  </a:lnTo>
                  <a:lnTo>
                    <a:pt x="6017" y="1505"/>
                  </a:lnTo>
                  <a:lnTo>
                    <a:pt x="6017" y="1954"/>
                  </a:lnTo>
                  <a:lnTo>
                    <a:pt x="6017" y="2406"/>
                  </a:lnTo>
                  <a:lnTo>
                    <a:pt x="6017" y="2855"/>
                  </a:lnTo>
                  <a:lnTo>
                    <a:pt x="6017" y="3305"/>
                  </a:lnTo>
                  <a:lnTo>
                    <a:pt x="6017" y="3756"/>
                  </a:lnTo>
                  <a:lnTo>
                    <a:pt x="6017" y="3762"/>
                  </a:lnTo>
                  <a:lnTo>
                    <a:pt x="6017" y="3768"/>
                  </a:lnTo>
                  <a:lnTo>
                    <a:pt x="6016" y="3773"/>
                  </a:lnTo>
                  <a:lnTo>
                    <a:pt x="6014" y="3778"/>
                  </a:lnTo>
                  <a:lnTo>
                    <a:pt x="6013" y="3784"/>
                  </a:lnTo>
                  <a:lnTo>
                    <a:pt x="6011" y="3787"/>
                  </a:lnTo>
                  <a:lnTo>
                    <a:pt x="6007" y="3795"/>
                  </a:lnTo>
                  <a:lnTo>
                    <a:pt x="6002" y="3802"/>
                  </a:lnTo>
                  <a:lnTo>
                    <a:pt x="5996" y="3808"/>
                  </a:lnTo>
                  <a:lnTo>
                    <a:pt x="5990" y="3812"/>
                  </a:lnTo>
                  <a:lnTo>
                    <a:pt x="5983" y="3815"/>
                  </a:lnTo>
                  <a:lnTo>
                    <a:pt x="5977" y="3818"/>
                  </a:lnTo>
                  <a:lnTo>
                    <a:pt x="5971" y="3820"/>
                  </a:lnTo>
                  <a:lnTo>
                    <a:pt x="5965" y="3822"/>
                  </a:lnTo>
                  <a:lnTo>
                    <a:pt x="5960" y="3823"/>
                  </a:lnTo>
                  <a:lnTo>
                    <a:pt x="5952" y="3824"/>
                  </a:lnTo>
                  <a:lnTo>
                    <a:pt x="5949" y="3824"/>
                  </a:lnTo>
                  <a:lnTo>
                    <a:pt x="5263" y="3824"/>
                  </a:lnTo>
                  <a:lnTo>
                    <a:pt x="4581" y="3824"/>
                  </a:lnTo>
                  <a:lnTo>
                    <a:pt x="3897" y="3824"/>
                  </a:lnTo>
                  <a:lnTo>
                    <a:pt x="3214" y="3824"/>
                  </a:lnTo>
                  <a:lnTo>
                    <a:pt x="2532" y="3824"/>
                  </a:lnTo>
                  <a:lnTo>
                    <a:pt x="1848" y="3824"/>
                  </a:lnTo>
                  <a:lnTo>
                    <a:pt x="1165" y="3824"/>
                  </a:lnTo>
                  <a:lnTo>
                    <a:pt x="582" y="3824"/>
                  </a:lnTo>
                  <a:lnTo>
                    <a:pt x="0" y="3824"/>
                  </a:lnTo>
                  <a:lnTo>
                    <a:pt x="0" y="4323"/>
                  </a:lnTo>
                  <a:lnTo>
                    <a:pt x="600" y="4323"/>
                  </a:lnTo>
                  <a:lnTo>
                    <a:pt x="1202" y="4323"/>
                  </a:lnTo>
                  <a:lnTo>
                    <a:pt x="1922" y="4323"/>
                  </a:lnTo>
                  <a:lnTo>
                    <a:pt x="2643" y="4323"/>
                  </a:lnTo>
                  <a:lnTo>
                    <a:pt x="3363" y="4323"/>
                  </a:lnTo>
                  <a:lnTo>
                    <a:pt x="4084" y="4323"/>
                  </a:lnTo>
                  <a:lnTo>
                    <a:pt x="4804" y="4323"/>
                  </a:lnTo>
                  <a:lnTo>
                    <a:pt x="5525" y="4323"/>
                  </a:lnTo>
                  <a:lnTo>
                    <a:pt x="6244" y="4323"/>
                  </a:lnTo>
                  <a:lnTo>
                    <a:pt x="6244" y="3784"/>
                  </a:lnTo>
                  <a:lnTo>
                    <a:pt x="6244" y="3241"/>
                  </a:lnTo>
                  <a:lnTo>
                    <a:pt x="6244" y="2702"/>
                  </a:lnTo>
                  <a:lnTo>
                    <a:pt x="6244" y="2162"/>
                  </a:lnTo>
                  <a:lnTo>
                    <a:pt x="6244" y="1621"/>
                  </a:lnTo>
                  <a:lnTo>
                    <a:pt x="6244" y="1082"/>
                  </a:lnTo>
                  <a:lnTo>
                    <a:pt x="6244" y="540"/>
                  </a:lnTo>
                  <a:lnTo>
                    <a:pt x="6244" y="0"/>
                  </a:lnTo>
                  <a:lnTo>
                    <a:pt x="5525" y="0"/>
                  </a:lnTo>
                  <a:lnTo>
                    <a:pt x="4804" y="0"/>
                  </a:lnTo>
                  <a:lnTo>
                    <a:pt x="4084" y="0"/>
                  </a:lnTo>
                  <a:lnTo>
                    <a:pt x="3363" y="0"/>
                  </a:lnTo>
                  <a:lnTo>
                    <a:pt x="2643" y="0"/>
                  </a:lnTo>
                  <a:lnTo>
                    <a:pt x="1922" y="0"/>
                  </a:lnTo>
                  <a:lnTo>
                    <a:pt x="1202" y="0"/>
                  </a:lnTo>
                  <a:lnTo>
                    <a:pt x="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12" name="Group 40"/>
            <p:cNvGrpSpPr>
              <a:grpSpLocks/>
            </p:cNvGrpSpPr>
            <p:nvPr userDrawn="1"/>
          </p:nvGrpSpPr>
          <p:grpSpPr bwMode="auto">
            <a:xfrm>
              <a:off x="0" y="96"/>
              <a:ext cx="6023" cy="3720"/>
              <a:chOff x="0" y="96"/>
              <a:chExt cx="6023" cy="3720"/>
            </a:xfrm>
          </p:grpSpPr>
          <p:sp>
            <p:nvSpPr>
              <p:cNvPr id="3113" name="Arc 41"/>
              <p:cNvSpPr>
                <a:spLocks/>
              </p:cNvSpPr>
              <p:nvPr userDrawn="1"/>
            </p:nvSpPr>
            <p:spPr bwMode="auto">
              <a:xfrm>
                <a:off x="5955" y="96"/>
                <a:ext cx="68" cy="6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" name="Line 42"/>
              <p:cNvSpPr>
                <a:spLocks noChangeShapeType="1"/>
              </p:cNvSpPr>
              <p:nvPr userDrawn="1"/>
            </p:nvSpPr>
            <p:spPr bwMode="auto">
              <a:xfrm flipH="1">
                <a:off x="0" y="96"/>
                <a:ext cx="5955" cy="0"/>
              </a:xfrm>
              <a:prstGeom prst="line">
                <a:avLst/>
              </a:pr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" name="Line 43"/>
              <p:cNvSpPr>
                <a:spLocks noChangeShapeType="1"/>
              </p:cNvSpPr>
              <p:nvPr userDrawn="1"/>
            </p:nvSpPr>
            <p:spPr bwMode="auto">
              <a:xfrm rot="5400000" flipH="1">
                <a:off x="4231" y="1956"/>
                <a:ext cx="3584" cy="0"/>
              </a:xfrm>
              <a:prstGeom prst="line">
                <a:avLst/>
              </a:pr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" name="Line 44"/>
              <p:cNvSpPr>
                <a:spLocks noChangeShapeType="1"/>
              </p:cNvSpPr>
              <p:nvPr userDrawn="1"/>
            </p:nvSpPr>
            <p:spPr bwMode="auto">
              <a:xfrm flipH="1">
                <a:off x="0" y="3816"/>
                <a:ext cx="5955" cy="0"/>
              </a:xfrm>
              <a:prstGeom prst="line">
                <a:avLst/>
              </a:pr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" name="Arc 45"/>
              <p:cNvSpPr>
                <a:spLocks/>
              </p:cNvSpPr>
              <p:nvPr userDrawn="1"/>
            </p:nvSpPr>
            <p:spPr bwMode="auto">
              <a:xfrm rot="5400000">
                <a:off x="5955" y="3748"/>
                <a:ext cx="68" cy="6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60388" y="2420938"/>
            <a:ext cx="8713787" cy="2447925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60388" y="5084763"/>
            <a:ext cx="8713787" cy="792162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fi-FI"/>
              <a:t>Click to edit Master subtitle style</a:t>
            </a:r>
          </a:p>
        </p:txBody>
      </p:sp>
      <p:pic>
        <p:nvPicPr>
          <p:cNvPr id="3097" name="Picture 25" descr="FORTUM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8650" y="6273800"/>
            <a:ext cx="1312863" cy="323850"/>
          </a:xfrm>
          <a:prstGeom prst="rect">
            <a:avLst/>
          </a:prstGeom>
          <a:noFill/>
        </p:spPr>
      </p:pic>
      <p:sp>
        <p:nvSpPr>
          <p:cNvPr id="3100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AAE6A2E-F9B4-4A79-A59D-02926709D18E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560388" y="6308725"/>
            <a:ext cx="230505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24.01.2012</a:t>
            </a:r>
            <a:endParaRPr lang="fi-FI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5438" y="6308725"/>
            <a:ext cx="5183187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Electricity Solutions and Distribution / Oleg Gulich</a:t>
            </a:r>
            <a:endParaRPr lang="fi-FI" dirty="0"/>
          </a:p>
        </p:txBody>
      </p:sp>
      <p:pic>
        <p:nvPicPr>
          <p:cNvPr id="18" name="Picture 2" descr="logo ISGA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4180" y="6093296"/>
            <a:ext cx="1177172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Documents and Settings\gulicole\Desktop\tekes-log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0632" y="6093296"/>
            <a:ext cx="798735" cy="60882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FD100-BCD9-46E2-B19D-B64FBAC1C49A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60388" y="6308725"/>
            <a:ext cx="2305050" cy="2889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24.01.2012</a:t>
            </a:r>
            <a:endParaRPr lang="fi-FI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5438" y="6308725"/>
            <a:ext cx="5183187" cy="288925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Electricity Solutions and Distribution / Oleg Gulich</a:t>
            </a:r>
            <a:endParaRPr lang="fi-F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6125" y="404813"/>
            <a:ext cx="2178050" cy="5472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0388" y="404813"/>
            <a:ext cx="6383337" cy="5472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9B5F4-EBA3-4777-9D70-9D547A1BA03E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60388" y="6308725"/>
            <a:ext cx="2305050" cy="2889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24.01.2012</a:t>
            </a:r>
            <a:endParaRPr lang="fi-FI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5438" y="6308725"/>
            <a:ext cx="5183187" cy="288925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Electricity Solutions and Distribution / Oleg Gulich</a:t>
            </a:r>
            <a:endParaRPr lang="fi-FI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60388" y="404813"/>
            <a:ext cx="8713787" cy="5472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8588" y="6308725"/>
            <a:ext cx="431800" cy="288925"/>
          </a:xfrm>
        </p:spPr>
        <p:txBody>
          <a:bodyPr/>
          <a:lstStyle>
            <a:lvl1pPr>
              <a:defRPr/>
            </a:lvl1pPr>
          </a:lstStyle>
          <a:p>
            <a:fld id="{F99B1B49-B8AC-4FA8-9B5F-EB69A5B73B56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60388" y="6308725"/>
            <a:ext cx="2305050" cy="2889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24.01.2012</a:t>
            </a:r>
            <a:endParaRPr lang="fi-FI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5438" y="6308725"/>
            <a:ext cx="5183187" cy="288925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Electricity Solutions and Distribution / Oleg Gulich</a:t>
            </a:r>
            <a:endParaRPr lang="fi-F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0388" y="6308725"/>
            <a:ext cx="230505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24.01.2012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5438" y="6308725"/>
            <a:ext cx="5183187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Electricity Solutions and Distribution / Oleg Gulich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E9188-04D1-4341-8FB0-90745CC8A40B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7" name="Picture 2" descr="logo ISGA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4180" y="6093296"/>
            <a:ext cx="1177172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gulicole\Desktop\tekes-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0632" y="6093296"/>
            <a:ext cx="798735" cy="60882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A8C9D-13B4-40DE-99D7-23C93B03C951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60388" y="6308725"/>
            <a:ext cx="2305050" cy="2889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24.01.2012</a:t>
            </a:r>
            <a:endParaRPr lang="fi-FI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5438" y="6308725"/>
            <a:ext cx="5183187" cy="288925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Electricity Solutions and Distribution / Oleg Gulich</a:t>
            </a:r>
            <a:endParaRPr lang="fi-F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388" y="1628775"/>
            <a:ext cx="42799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2688" y="1628775"/>
            <a:ext cx="4281487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34118-0488-43BC-8F69-F33BBBD3271B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60388" y="6308725"/>
            <a:ext cx="2305050" cy="2889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24.01.2012</a:t>
            </a:r>
            <a:endParaRPr lang="fi-F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5438" y="6308725"/>
            <a:ext cx="5183187" cy="288925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Electricity Solutions and Distribution / Oleg Gulich</a:t>
            </a:r>
            <a:endParaRPr lang="fi-F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C5C19-D39F-41C8-A82F-996948A1717E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60388" y="6308725"/>
            <a:ext cx="2305050" cy="2889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24.01.2012</a:t>
            </a:r>
            <a:endParaRPr lang="fi-FI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5438" y="6308725"/>
            <a:ext cx="5183187" cy="288925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Electricity Solutions and Distribution / Oleg Gulich</a:t>
            </a:r>
            <a:endParaRPr lang="fi-F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1C7E9-FE80-46CF-97B2-591672843B00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60388" y="6308725"/>
            <a:ext cx="2305050" cy="2889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24.01.2012</a:t>
            </a:r>
            <a:endParaRPr lang="fi-FI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5438" y="6308725"/>
            <a:ext cx="5183187" cy="288925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Electricity Solutions and Distribution / Oleg Gulich</a:t>
            </a:r>
            <a:endParaRPr lang="fi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9AD67-B6C2-4536-8550-213506510C88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60388" y="6308725"/>
            <a:ext cx="2305050" cy="2889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24.01.2012</a:t>
            </a:r>
            <a:endParaRPr lang="fi-FI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5438" y="6308725"/>
            <a:ext cx="5183187" cy="288925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Electricity Solutions and Distribution / Oleg Gulich</a:t>
            </a:r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3BCAD-A4D1-45CF-B486-AC04FDA5ACA9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60388" y="6308725"/>
            <a:ext cx="2305050" cy="2889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24.01.2012</a:t>
            </a:r>
            <a:endParaRPr lang="fi-F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5438" y="6308725"/>
            <a:ext cx="5183187" cy="288925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Electricity Solutions and Distribution / Oleg Gulich</a:t>
            </a:r>
            <a:endParaRPr lang="fi-F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4A1B8-DB14-4C5C-A924-1974C24C51F0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60388" y="6308725"/>
            <a:ext cx="2305050" cy="2889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24.01.2012</a:t>
            </a:r>
            <a:endParaRPr lang="fi-F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5438" y="6308725"/>
            <a:ext cx="5183187" cy="288925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Electricity Solutions and Distribution / Oleg Gulich</a:t>
            </a:r>
            <a:endParaRPr lang="fi-F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5" name="Group 111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6240" cy="4320"/>
          </a:xfrm>
        </p:grpSpPr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0" y="0"/>
              <a:ext cx="6240" cy="4320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1165" y="87"/>
                </a:cxn>
                <a:cxn ang="0">
                  <a:pos x="2532" y="87"/>
                </a:cxn>
                <a:cxn ang="0">
                  <a:pos x="3897" y="87"/>
                </a:cxn>
                <a:cxn ang="0">
                  <a:pos x="5263" y="87"/>
                </a:cxn>
                <a:cxn ang="0">
                  <a:pos x="5956" y="87"/>
                </a:cxn>
                <a:cxn ang="0">
                  <a:pos x="5967" y="90"/>
                </a:cxn>
                <a:cxn ang="0">
                  <a:pos x="5976" y="92"/>
                </a:cxn>
                <a:cxn ang="0">
                  <a:pos x="5989" y="98"/>
                </a:cxn>
                <a:cxn ang="0">
                  <a:pos x="6001" y="108"/>
                </a:cxn>
                <a:cxn ang="0">
                  <a:pos x="6009" y="122"/>
                </a:cxn>
                <a:cxn ang="0">
                  <a:pos x="6014" y="133"/>
                </a:cxn>
                <a:cxn ang="0">
                  <a:pos x="6016" y="145"/>
                </a:cxn>
                <a:cxn ang="0">
                  <a:pos x="6017" y="155"/>
                </a:cxn>
                <a:cxn ang="0">
                  <a:pos x="6017" y="1056"/>
                </a:cxn>
                <a:cxn ang="0">
                  <a:pos x="6017" y="1954"/>
                </a:cxn>
                <a:cxn ang="0">
                  <a:pos x="6017" y="2855"/>
                </a:cxn>
                <a:cxn ang="0">
                  <a:pos x="6017" y="3756"/>
                </a:cxn>
                <a:cxn ang="0">
                  <a:pos x="6017" y="3768"/>
                </a:cxn>
                <a:cxn ang="0">
                  <a:pos x="6014" y="3778"/>
                </a:cxn>
                <a:cxn ang="0">
                  <a:pos x="6011" y="3787"/>
                </a:cxn>
                <a:cxn ang="0">
                  <a:pos x="6002" y="3802"/>
                </a:cxn>
                <a:cxn ang="0">
                  <a:pos x="5990" y="3812"/>
                </a:cxn>
                <a:cxn ang="0">
                  <a:pos x="5977" y="3818"/>
                </a:cxn>
                <a:cxn ang="0">
                  <a:pos x="5965" y="3822"/>
                </a:cxn>
                <a:cxn ang="0">
                  <a:pos x="5952" y="3824"/>
                </a:cxn>
                <a:cxn ang="0">
                  <a:pos x="5263" y="3824"/>
                </a:cxn>
                <a:cxn ang="0">
                  <a:pos x="3897" y="3824"/>
                </a:cxn>
                <a:cxn ang="0">
                  <a:pos x="2532" y="3824"/>
                </a:cxn>
                <a:cxn ang="0">
                  <a:pos x="1165" y="3824"/>
                </a:cxn>
                <a:cxn ang="0">
                  <a:pos x="0" y="3824"/>
                </a:cxn>
                <a:cxn ang="0">
                  <a:pos x="600" y="4323"/>
                </a:cxn>
                <a:cxn ang="0">
                  <a:pos x="1922" y="4323"/>
                </a:cxn>
                <a:cxn ang="0">
                  <a:pos x="3363" y="4323"/>
                </a:cxn>
                <a:cxn ang="0">
                  <a:pos x="4804" y="4323"/>
                </a:cxn>
                <a:cxn ang="0">
                  <a:pos x="6244" y="4323"/>
                </a:cxn>
                <a:cxn ang="0">
                  <a:pos x="6244" y="3241"/>
                </a:cxn>
                <a:cxn ang="0">
                  <a:pos x="6244" y="2162"/>
                </a:cxn>
                <a:cxn ang="0">
                  <a:pos x="6244" y="1082"/>
                </a:cxn>
                <a:cxn ang="0">
                  <a:pos x="6244" y="0"/>
                </a:cxn>
                <a:cxn ang="0">
                  <a:pos x="4804" y="0"/>
                </a:cxn>
                <a:cxn ang="0">
                  <a:pos x="3363" y="0"/>
                </a:cxn>
                <a:cxn ang="0">
                  <a:pos x="1922" y="0"/>
                </a:cxn>
                <a:cxn ang="0">
                  <a:pos x="600" y="0"/>
                </a:cxn>
              </a:cxnLst>
              <a:rect l="0" t="0" r="r" b="b"/>
              <a:pathLst>
                <a:path w="6244" h="4323">
                  <a:moveTo>
                    <a:pt x="0" y="0"/>
                  </a:moveTo>
                  <a:lnTo>
                    <a:pt x="0" y="87"/>
                  </a:lnTo>
                  <a:lnTo>
                    <a:pt x="582" y="87"/>
                  </a:lnTo>
                  <a:lnTo>
                    <a:pt x="1165" y="87"/>
                  </a:lnTo>
                  <a:lnTo>
                    <a:pt x="1848" y="87"/>
                  </a:lnTo>
                  <a:lnTo>
                    <a:pt x="2532" y="87"/>
                  </a:lnTo>
                  <a:lnTo>
                    <a:pt x="3214" y="87"/>
                  </a:lnTo>
                  <a:lnTo>
                    <a:pt x="3897" y="87"/>
                  </a:lnTo>
                  <a:lnTo>
                    <a:pt x="4581" y="87"/>
                  </a:lnTo>
                  <a:lnTo>
                    <a:pt x="5263" y="87"/>
                  </a:lnTo>
                  <a:lnTo>
                    <a:pt x="5949" y="87"/>
                  </a:lnTo>
                  <a:lnTo>
                    <a:pt x="5956" y="87"/>
                  </a:lnTo>
                  <a:lnTo>
                    <a:pt x="5961" y="89"/>
                  </a:lnTo>
                  <a:lnTo>
                    <a:pt x="5967" y="90"/>
                  </a:lnTo>
                  <a:lnTo>
                    <a:pt x="5972" y="91"/>
                  </a:lnTo>
                  <a:lnTo>
                    <a:pt x="5976" y="92"/>
                  </a:lnTo>
                  <a:lnTo>
                    <a:pt x="5981" y="94"/>
                  </a:lnTo>
                  <a:lnTo>
                    <a:pt x="5989" y="98"/>
                  </a:lnTo>
                  <a:lnTo>
                    <a:pt x="5995" y="103"/>
                  </a:lnTo>
                  <a:lnTo>
                    <a:pt x="6001" y="108"/>
                  </a:lnTo>
                  <a:lnTo>
                    <a:pt x="6005" y="116"/>
                  </a:lnTo>
                  <a:lnTo>
                    <a:pt x="6009" y="122"/>
                  </a:lnTo>
                  <a:lnTo>
                    <a:pt x="6012" y="127"/>
                  </a:lnTo>
                  <a:lnTo>
                    <a:pt x="6014" y="133"/>
                  </a:lnTo>
                  <a:lnTo>
                    <a:pt x="6015" y="140"/>
                  </a:lnTo>
                  <a:lnTo>
                    <a:pt x="6016" y="145"/>
                  </a:lnTo>
                  <a:lnTo>
                    <a:pt x="6017" y="152"/>
                  </a:lnTo>
                  <a:lnTo>
                    <a:pt x="6017" y="155"/>
                  </a:lnTo>
                  <a:lnTo>
                    <a:pt x="6017" y="604"/>
                  </a:lnTo>
                  <a:lnTo>
                    <a:pt x="6017" y="1056"/>
                  </a:lnTo>
                  <a:lnTo>
                    <a:pt x="6017" y="1505"/>
                  </a:lnTo>
                  <a:lnTo>
                    <a:pt x="6017" y="1954"/>
                  </a:lnTo>
                  <a:lnTo>
                    <a:pt x="6017" y="2406"/>
                  </a:lnTo>
                  <a:lnTo>
                    <a:pt x="6017" y="2855"/>
                  </a:lnTo>
                  <a:lnTo>
                    <a:pt x="6017" y="3305"/>
                  </a:lnTo>
                  <a:lnTo>
                    <a:pt x="6017" y="3756"/>
                  </a:lnTo>
                  <a:lnTo>
                    <a:pt x="6017" y="3762"/>
                  </a:lnTo>
                  <a:lnTo>
                    <a:pt x="6017" y="3768"/>
                  </a:lnTo>
                  <a:lnTo>
                    <a:pt x="6016" y="3773"/>
                  </a:lnTo>
                  <a:lnTo>
                    <a:pt x="6014" y="3778"/>
                  </a:lnTo>
                  <a:lnTo>
                    <a:pt x="6013" y="3784"/>
                  </a:lnTo>
                  <a:lnTo>
                    <a:pt x="6011" y="3787"/>
                  </a:lnTo>
                  <a:lnTo>
                    <a:pt x="6007" y="3795"/>
                  </a:lnTo>
                  <a:lnTo>
                    <a:pt x="6002" y="3802"/>
                  </a:lnTo>
                  <a:lnTo>
                    <a:pt x="5996" y="3808"/>
                  </a:lnTo>
                  <a:lnTo>
                    <a:pt x="5990" y="3812"/>
                  </a:lnTo>
                  <a:lnTo>
                    <a:pt x="5983" y="3815"/>
                  </a:lnTo>
                  <a:lnTo>
                    <a:pt x="5977" y="3818"/>
                  </a:lnTo>
                  <a:lnTo>
                    <a:pt x="5971" y="3820"/>
                  </a:lnTo>
                  <a:lnTo>
                    <a:pt x="5965" y="3822"/>
                  </a:lnTo>
                  <a:lnTo>
                    <a:pt x="5960" y="3823"/>
                  </a:lnTo>
                  <a:lnTo>
                    <a:pt x="5952" y="3824"/>
                  </a:lnTo>
                  <a:lnTo>
                    <a:pt x="5949" y="3824"/>
                  </a:lnTo>
                  <a:lnTo>
                    <a:pt x="5263" y="3824"/>
                  </a:lnTo>
                  <a:lnTo>
                    <a:pt x="4581" y="3824"/>
                  </a:lnTo>
                  <a:lnTo>
                    <a:pt x="3897" y="3824"/>
                  </a:lnTo>
                  <a:lnTo>
                    <a:pt x="3214" y="3824"/>
                  </a:lnTo>
                  <a:lnTo>
                    <a:pt x="2532" y="3824"/>
                  </a:lnTo>
                  <a:lnTo>
                    <a:pt x="1848" y="3824"/>
                  </a:lnTo>
                  <a:lnTo>
                    <a:pt x="1165" y="3824"/>
                  </a:lnTo>
                  <a:lnTo>
                    <a:pt x="582" y="3824"/>
                  </a:lnTo>
                  <a:lnTo>
                    <a:pt x="0" y="3824"/>
                  </a:lnTo>
                  <a:lnTo>
                    <a:pt x="0" y="4323"/>
                  </a:lnTo>
                  <a:lnTo>
                    <a:pt x="600" y="4323"/>
                  </a:lnTo>
                  <a:lnTo>
                    <a:pt x="1202" y="4323"/>
                  </a:lnTo>
                  <a:lnTo>
                    <a:pt x="1922" y="4323"/>
                  </a:lnTo>
                  <a:lnTo>
                    <a:pt x="2643" y="4323"/>
                  </a:lnTo>
                  <a:lnTo>
                    <a:pt x="3363" y="4323"/>
                  </a:lnTo>
                  <a:lnTo>
                    <a:pt x="4084" y="4323"/>
                  </a:lnTo>
                  <a:lnTo>
                    <a:pt x="4804" y="4323"/>
                  </a:lnTo>
                  <a:lnTo>
                    <a:pt x="5525" y="4323"/>
                  </a:lnTo>
                  <a:lnTo>
                    <a:pt x="6244" y="4323"/>
                  </a:lnTo>
                  <a:lnTo>
                    <a:pt x="6244" y="3784"/>
                  </a:lnTo>
                  <a:lnTo>
                    <a:pt x="6244" y="3241"/>
                  </a:lnTo>
                  <a:lnTo>
                    <a:pt x="6244" y="2702"/>
                  </a:lnTo>
                  <a:lnTo>
                    <a:pt x="6244" y="2162"/>
                  </a:lnTo>
                  <a:lnTo>
                    <a:pt x="6244" y="1621"/>
                  </a:lnTo>
                  <a:lnTo>
                    <a:pt x="6244" y="1082"/>
                  </a:lnTo>
                  <a:lnTo>
                    <a:pt x="6244" y="540"/>
                  </a:lnTo>
                  <a:lnTo>
                    <a:pt x="6244" y="0"/>
                  </a:lnTo>
                  <a:lnTo>
                    <a:pt x="5525" y="0"/>
                  </a:lnTo>
                  <a:lnTo>
                    <a:pt x="4804" y="0"/>
                  </a:lnTo>
                  <a:lnTo>
                    <a:pt x="4084" y="0"/>
                  </a:lnTo>
                  <a:lnTo>
                    <a:pt x="3363" y="0"/>
                  </a:lnTo>
                  <a:lnTo>
                    <a:pt x="2643" y="0"/>
                  </a:lnTo>
                  <a:lnTo>
                    <a:pt x="1922" y="0"/>
                  </a:lnTo>
                  <a:lnTo>
                    <a:pt x="1202" y="0"/>
                  </a:lnTo>
                  <a:lnTo>
                    <a:pt x="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4" name="Group 110"/>
            <p:cNvGrpSpPr>
              <a:grpSpLocks/>
            </p:cNvGrpSpPr>
            <p:nvPr userDrawn="1"/>
          </p:nvGrpSpPr>
          <p:grpSpPr bwMode="auto">
            <a:xfrm>
              <a:off x="0" y="96"/>
              <a:ext cx="6023" cy="3720"/>
              <a:chOff x="0" y="96"/>
              <a:chExt cx="6023" cy="3720"/>
            </a:xfrm>
          </p:grpSpPr>
          <p:sp>
            <p:nvSpPr>
              <p:cNvPr id="1128" name="Arc 104"/>
              <p:cNvSpPr>
                <a:spLocks/>
              </p:cNvSpPr>
              <p:nvPr userDrawn="1"/>
            </p:nvSpPr>
            <p:spPr bwMode="auto">
              <a:xfrm>
                <a:off x="5955" y="96"/>
                <a:ext cx="68" cy="6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" name="Line 106"/>
              <p:cNvSpPr>
                <a:spLocks noChangeShapeType="1"/>
              </p:cNvSpPr>
              <p:nvPr userDrawn="1"/>
            </p:nvSpPr>
            <p:spPr bwMode="auto">
              <a:xfrm flipH="1">
                <a:off x="0" y="96"/>
                <a:ext cx="5955" cy="0"/>
              </a:xfrm>
              <a:prstGeom prst="line">
                <a:avLst/>
              </a:pr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Line 107"/>
              <p:cNvSpPr>
                <a:spLocks noChangeShapeType="1"/>
              </p:cNvSpPr>
              <p:nvPr userDrawn="1"/>
            </p:nvSpPr>
            <p:spPr bwMode="auto">
              <a:xfrm rot="5400000" flipH="1">
                <a:off x="4231" y="1956"/>
                <a:ext cx="3584" cy="0"/>
              </a:xfrm>
              <a:prstGeom prst="line">
                <a:avLst/>
              </a:pr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Line 108"/>
              <p:cNvSpPr>
                <a:spLocks noChangeShapeType="1"/>
              </p:cNvSpPr>
              <p:nvPr userDrawn="1"/>
            </p:nvSpPr>
            <p:spPr bwMode="auto">
              <a:xfrm flipH="1">
                <a:off x="0" y="3816"/>
                <a:ext cx="5955" cy="0"/>
              </a:xfrm>
              <a:prstGeom prst="line">
                <a:avLst/>
              </a:pr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Arc 109"/>
              <p:cNvSpPr>
                <a:spLocks/>
              </p:cNvSpPr>
              <p:nvPr userDrawn="1"/>
            </p:nvSpPr>
            <p:spPr bwMode="auto">
              <a:xfrm rot="5400000">
                <a:off x="5955" y="3748"/>
                <a:ext cx="68" cy="6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E6E6E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0388" y="404813"/>
            <a:ext cx="87137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0388" y="1628775"/>
            <a:ext cx="87137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588" y="6308725"/>
            <a:ext cx="4318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2701C2C-847F-440E-B5D3-D7FD72C554A1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1047" name="Picture 23" descr="FORTUM_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48650" y="6273800"/>
            <a:ext cx="1312863" cy="323850"/>
          </a:xfrm>
          <a:prstGeom prst="rect">
            <a:avLst/>
          </a:prstGeom>
          <a:noFill/>
        </p:spPr>
      </p:pic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560388" y="6308725"/>
            <a:ext cx="2305050" cy="288925"/>
          </a:xfrm>
          <a:prstGeom prst="rect">
            <a:avLst/>
          </a:prstGeom>
        </p:spPr>
        <p:txBody>
          <a:bodyPr/>
          <a:lstStyle>
            <a:lvl1pPr algn="l">
              <a:defRPr sz="1050"/>
            </a:lvl1pPr>
          </a:lstStyle>
          <a:p>
            <a:r>
              <a:rPr lang="en-GB" smtClean="0"/>
              <a:t>24.01.2012</a:t>
            </a:r>
            <a:endParaRPr lang="fi-FI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5438" y="6308725"/>
            <a:ext cx="5183187" cy="288925"/>
          </a:xfrm>
          <a:prstGeom prst="rect">
            <a:avLst/>
          </a:prstGeom>
        </p:spPr>
        <p:txBody>
          <a:bodyPr/>
          <a:lstStyle>
            <a:lvl1pPr algn="l">
              <a:defRPr sz="1050"/>
            </a:lvl1pPr>
          </a:lstStyle>
          <a:p>
            <a:r>
              <a:rPr lang="fi-FI" dirty="0" smtClean="0"/>
              <a:t>Electricity Solutions and Distribution / Oleg Gulich</a:t>
            </a:r>
            <a:endParaRPr lang="fi-FI" dirty="0"/>
          </a:p>
        </p:txBody>
      </p:sp>
      <p:pic>
        <p:nvPicPr>
          <p:cNvPr id="21" name="Picture 2" descr="logo ISGAN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4180" y="6093296"/>
            <a:ext cx="1177172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</p:sldLayoutIdLst>
  <p:hf hdr="0"/>
  <p:txStyles>
    <p:titleStyle>
      <a:lvl1pPr algn="l" rtl="0" fontAlgn="base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868688"/>
          </a:solidFill>
          <a:latin typeface="+mj-lt"/>
          <a:ea typeface="+mj-ea"/>
          <a:cs typeface="+mj-cs"/>
        </a:defRPr>
      </a:lvl1pPr>
      <a:lvl2pPr algn="l" rtl="0" fontAlgn="base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868688"/>
          </a:solidFill>
          <a:latin typeface="Arial" pitchFamily="34" charset="0"/>
        </a:defRPr>
      </a:lvl2pPr>
      <a:lvl3pPr algn="l" rtl="0" fontAlgn="base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868688"/>
          </a:solidFill>
          <a:latin typeface="Arial" pitchFamily="34" charset="0"/>
        </a:defRPr>
      </a:lvl3pPr>
      <a:lvl4pPr algn="l" rtl="0" fontAlgn="base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868688"/>
          </a:solidFill>
          <a:latin typeface="Arial" pitchFamily="34" charset="0"/>
        </a:defRPr>
      </a:lvl4pPr>
      <a:lvl5pPr algn="l" rtl="0" fontAlgn="base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868688"/>
          </a:solidFill>
          <a:latin typeface="Arial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868688"/>
          </a:solidFill>
          <a:latin typeface="Arial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868688"/>
          </a:solidFill>
          <a:latin typeface="Arial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868688"/>
          </a:solidFill>
          <a:latin typeface="Arial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868688"/>
          </a:solidFill>
          <a:latin typeface="Arial" pitchFamily="34" charset="0"/>
        </a:defRPr>
      </a:lvl9pPr>
    </p:titleStyle>
    <p:bodyStyle>
      <a:lvl1pPr marL="269875" indent="-269875" algn="l" rtl="0" fontAlgn="base">
        <a:spcBef>
          <a:spcPct val="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fontAlgn="base">
        <a:spcBef>
          <a:spcPct val="0"/>
        </a:spcBef>
        <a:spcAft>
          <a:spcPct val="20000"/>
        </a:spcAft>
        <a:buChar char="–"/>
        <a:defRPr>
          <a:solidFill>
            <a:schemeClr val="tx1"/>
          </a:solidFill>
          <a:latin typeface="+mn-lt"/>
        </a:defRPr>
      </a:lvl2pPr>
      <a:lvl3pPr marL="1079500" indent="-185738" algn="l" rtl="0" fontAlgn="base">
        <a:spcBef>
          <a:spcPct val="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3pPr>
      <a:lvl4pPr marL="1436688" indent="-177800" algn="l" rtl="0" fontAlgn="base">
        <a:spcBef>
          <a:spcPct val="0"/>
        </a:spcBef>
        <a:spcAft>
          <a:spcPct val="20000"/>
        </a:spcAft>
        <a:buChar char="–"/>
        <a:defRPr sz="1400">
          <a:solidFill>
            <a:schemeClr val="tx1"/>
          </a:solidFill>
          <a:latin typeface="+mn-lt"/>
        </a:defRPr>
      </a:lvl4pPr>
      <a:lvl5pPr marL="1793875" indent="-177800" algn="l" rtl="0" fontAlgn="base">
        <a:spcBef>
          <a:spcPct val="0"/>
        </a:spcBef>
        <a:spcAft>
          <a:spcPct val="20000"/>
        </a:spcAft>
        <a:buChar char="»"/>
        <a:defRPr sz="1400">
          <a:solidFill>
            <a:schemeClr val="tx1"/>
          </a:solidFill>
          <a:latin typeface="+mn-lt"/>
        </a:defRPr>
      </a:lvl5pPr>
      <a:lvl6pPr marL="2251075" indent="-177800" algn="l" rtl="0" fontAlgn="base">
        <a:spcBef>
          <a:spcPct val="0"/>
        </a:spcBef>
        <a:spcAft>
          <a:spcPct val="20000"/>
        </a:spcAft>
        <a:buChar char="»"/>
        <a:defRPr sz="1400">
          <a:solidFill>
            <a:schemeClr val="tx1"/>
          </a:solidFill>
          <a:latin typeface="+mn-lt"/>
        </a:defRPr>
      </a:lvl6pPr>
      <a:lvl7pPr marL="2708275" indent="-177800" algn="l" rtl="0" fontAlgn="base">
        <a:spcBef>
          <a:spcPct val="0"/>
        </a:spcBef>
        <a:spcAft>
          <a:spcPct val="20000"/>
        </a:spcAft>
        <a:buChar char="»"/>
        <a:defRPr sz="1400">
          <a:solidFill>
            <a:schemeClr val="tx1"/>
          </a:solidFill>
          <a:latin typeface="+mn-lt"/>
        </a:defRPr>
      </a:lvl7pPr>
      <a:lvl8pPr marL="3165475" indent="-177800" algn="l" rtl="0" fontAlgn="base">
        <a:spcBef>
          <a:spcPct val="0"/>
        </a:spcBef>
        <a:spcAft>
          <a:spcPct val="20000"/>
        </a:spcAft>
        <a:buChar char="»"/>
        <a:defRPr sz="1400">
          <a:solidFill>
            <a:schemeClr val="tx1"/>
          </a:solidFill>
          <a:latin typeface="+mn-lt"/>
        </a:defRPr>
      </a:lvl8pPr>
      <a:lvl9pPr marL="3622675" indent="-177800" algn="l" rtl="0" fontAlgn="base">
        <a:spcBef>
          <a:spcPct val="0"/>
        </a:spcBef>
        <a:spcAft>
          <a:spcPct val="2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png"/><Relationship Id="rId18" Type="http://schemas.openxmlformats.org/officeDocument/2006/relationships/image" Target="../media/image22.wmf"/><Relationship Id="rId3" Type="http://schemas.openxmlformats.org/officeDocument/2006/relationships/image" Target="../media/image4.png"/><Relationship Id="rId7" Type="http://schemas.openxmlformats.org/officeDocument/2006/relationships/image" Target="../media/image11.wmf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19" Type="http://schemas.openxmlformats.org/officeDocument/2006/relationships/image" Target="../media/image23.wmf"/><Relationship Id="rId4" Type="http://schemas.openxmlformats.org/officeDocument/2006/relationships/image" Target="../media/image8.wmf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Grid Status in Finland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romanUcPeriod"/>
            </a:pPr>
            <a:r>
              <a:rPr lang="en-US" dirty="0" smtClean="0"/>
              <a:t>Country/Economy Smart Grid Status</a:t>
            </a:r>
          </a:p>
          <a:p>
            <a:pPr marL="974725" indent="-285750">
              <a:buAutoNum type="arabicPeriod"/>
            </a:pPr>
            <a:r>
              <a:rPr lang="en-US" dirty="0" smtClean="0"/>
              <a:t>High priority technical needs for smart grid development and/or deployment</a:t>
            </a:r>
          </a:p>
          <a:p>
            <a:pPr marL="974725" indent="-285750">
              <a:buAutoNum type="arabicPeriod"/>
            </a:pPr>
            <a:endParaRPr lang="en-US" dirty="0"/>
          </a:p>
          <a:p>
            <a:pPr marL="974725" indent="0" algn="just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 and Development program: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9188-04D1-4341-8FB0-90745CC8A40B}" type="slidenum">
              <a:rPr lang="fi-FI" smtClean="0"/>
              <a:pPr/>
              <a:t>1</a:t>
            </a:fld>
            <a:endParaRPr lang="fi-FI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8459788" y="0"/>
            <a:ext cx="1446212" cy="1247775"/>
            <a:chOff x="7697788" y="0"/>
            <a:chExt cx="1446212" cy="1247775"/>
          </a:xfrm>
        </p:grpSpPr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7886700" y="0"/>
              <a:ext cx="1257300" cy="1079500"/>
            </a:xfrm>
            <a:prstGeom prst="rect">
              <a:avLst/>
            </a:prstGeom>
            <a:gradFill rotWithShape="1">
              <a:gsLst>
                <a:gs pos="0">
                  <a:srgbClr val="34C333">
                    <a:gamma/>
                    <a:tint val="63529"/>
                    <a:invGamma/>
                  </a:srgbClr>
                </a:gs>
                <a:gs pos="50000">
                  <a:srgbClr val="34C333"/>
                </a:gs>
                <a:gs pos="100000">
                  <a:srgbClr val="34C333">
                    <a:gamma/>
                    <a:tint val="63529"/>
                    <a:invGamma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5" name="Picture 8" descr="cornerThing"/>
            <p:cNvPicPr>
              <a:picLocks noChangeAspect="1" noChangeArrowheads="1"/>
            </p:cNvPicPr>
            <p:nvPr/>
          </p:nvPicPr>
          <p:blipFill>
            <a:blip r:embed="rId3" cstate="print"/>
            <a:srcRect t="1202" r="926"/>
            <a:stretch>
              <a:fillRect/>
            </a:stretch>
          </p:blipFill>
          <p:spPr bwMode="auto">
            <a:xfrm>
              <a:off x="7697788" y="0"/>
              <a:ext cx="1446212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 rot="2409915">
              <a:off x="8210550" y="233363"/>
              <a:ext cx="912813" cy="2746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chemeClr val="bg2">
                  <a:gamma/>
                  <a:shade val="60000"/>
                  <a:invGamma/>
                </a:schemeClr>
              </a:prstShdw>
            </a:effectLst>
          </p:spPr>
          <p:txBody>
            <a:bodyPr lIns="0" tIns="0" rIns="0" bIns="0">
              <a:spAutoFit/>
            </a:bodyPr>
            <a:lstStyle/>
            <a:p>
              <a:pPr marL="184150" indent="-184150" algn="ctr" defTabSz="933450">
                <a:spcBef>
                  <a:spcPct val="15000"/>
                </a:spcBef>
                <a:spcAft>
                  <a:spcPct val="15000"/>
                </a:spcAft>
                <a:buClr>
                  <a:schemeClr val="tx1"/>
                </a:buClr>
                <a:buFont typeface="Wingdings" pitchFamily="2" charset="2"/>
                <a:buNone/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+mn-lt"/>
                </a:rPr>
                <a:t>ISGAN</a:t>
              </a:r>
              <a:endParaRPr lang="en-US" sz="1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52360" y="6334013"/>
            <a:ext cx="2305050" cy="288925"/>
          </a:xfrm>
        </p:spPr>
        <p:txBody>
          <a:bodyPr/>
          <a:lstStyle/>
          <a:p>
            <a:r>
              <a:rPr lang="en-GB" dirty="0" smtClean="0"/>
              <a:t>24.01.2012</a:t>
            </a:r>
            <a:endParaRPr lang="fi-FI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5438" y="6308725"/>
            <a:ext cx="5183187" cy="288925"/>
          </a:xfrm>
        </p:spPr>
        <p:txBody>
          <a:bodyPr/>
          <a:lstStyle/>
          <a:p>
            <a:r>
              <a:rPr lang="en-US" dirty="0" smtClean="0"/>
              <a:t>APEC-ISGAN Smart Grid Test Bed Networks Workshop</a:t>
            </a:r>
            <a:endParaRPr lang="fi-FI" dirty="0"/>
          </a:p>
        </p:txBody>
      </p:sp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536" y="4149080"/>
            <a:ext cx="3590925" cy="10858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17" name="Rounded Rectangle 16"/>
          <p:cNvSpPr/>
          <p:nvPr/>
        </p:nvSpPr>
        <p:spPr bwMode="auto">
          <a:xfrm>
            <a:off x="5529064" y="3717032"/>
            <a:ext cx="3816424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3"/>
                </a:solidFill>
                <a:latin typeface="Arial" pitchFamily="34" charset="0"/>
              </a:rPr>
              <a:t>SG architecture and distr. </a:t>
            </a:r>
            <a:r>
              <a:rPr lang="en-US" dirty="0" err="1" smtClean="0">
                <a:solidFill>
                  <a:schemeClr val="accent3"/>
                </a:solidFill>
                <a:latin typeface="Arial" pitchFamily="34" charset="0"/>
              </a:rPr>
              <a:t>infrastr</a:t>
            </a:r>
            <a:r>
              <a:rPr lang="en-US" dirty="0" smtClean="0">
                <a:solidFill>
                  <a:schemeClr val="accent3"/>
                </a:solidFill>
                <a:latin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</p:txBody>
      </p:sp>
      <p:sp>
        <p:nvSpPr>
          <p:cNvPr id="20" name="Left Brace 19"/>
          <p:cNvSpPr/>
          <p:nvPr/>
        </p:nvSpPr>
        <p:spPr bwMode="auto">
          <a:xfrm>
            <a:off x="4592960" y="3933056"/>
            <a:ext cx="648072" cy="1584176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5529064" y="4221088"/>
            <a:ext cx="3816424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>
                <a:solidFill>
                  <a:schemeClr val="accent3"/>
                </a:solidFill>
                <a:latin typeface="Arial" pitchFamily="34" charset="0"/>
              </a:rPr>
              <a:t>Intelligent mgmt and operation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5529064" y="4725144"/>
            <a:ext cx="3816424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accent3"/>
                </a:solidFill>
                <a:latin typeface="Arial" pitchFamily="34" charset="0"/>
              </a:rPr>
              <a:t>Active resources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5529064" y="5229200"/>
            <a:ext cx="3816424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accent3"/>
                </a:solidFill>
                <a:latin typeface="Arial" pitchFamily="34" charset="0"/>
              </a:rPr>
              <a:t>Mkt integration and new bus. </a:t>
            </a:r>
            <a:r>
              <a:rPr lang="en-US" dirty="0">
                <a:solidFill>
                  <a:schemeClr val="accent3"/>
                </a:solidFill>
                <a:latin typeface="Arial" pitchFamily="34" charset="0"/>
              </a:rPr>
              <a:t>models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0388" y="6308725"/>
            <a:ext cx="2305050" cy="288925"/>
          </a:xfrm>
        </p:spPr>
        <p:txBody>
          <a:bodyPr/>
          <a:lstStyle/>
          <a:p>
            <a:r>
              <a:rPr lang="en-GB" dirty="0" smtClean="0"/>
              <a:t>24.01.2012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E6A0-596F-4BC3-A0DC-9E1C6BFC2115}" type="slidenum">
              <a:rPr lang="fi-FI"/>
              <a:pPr/>
              <a:t>10</a:t>
            </a:fld>
            <a:endParaRPr lang="fi-FI" dirty="0"/>
          </a:p>
        </p:txBody>
      </p:sp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3152775" y="4797425"/>
            <a:ext cx="28797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 smtClean="0">
                <a:solidFill>
                  <a:srgbClr val="FFFFFF"/>
                </a:solidFill>
              </a:rPr>
              <a:t>Questions?</a:t>
            </a:r>
            <a:endParaRPr lang="en-GB" sz="2800" b="1" dirty="0">
              <a:solidFill>
                <a:srgbClr val="FFFFFF"/>
              </a:solidFill>
            </a:endParaRPr>
          </a:p>
        </p:txBody>
      </p:sp>
      <p:pic>
        <p:nvPicPr>
          <p:cNvPr id="6" name="Picture 2" descr="logo ISG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4180" y="6093296"/>
            <a:ext cx="1177172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5438" y="6308725"/>
            <a:ext cx="5183187" cy="288925"/>
          </a:xfrm>
        </p:spPr>
        <p:txBody>
          <a:bodyPr/>
          <a:lstStyle/>
          <a:p>
            <a:r>
              <a:rPr lang="en-US" dirty="0" smtClean="0"/>
              <a:t>APEC-ISGAN Smart Grid Test Bed Networks Workshop</a:t>
            </a:r>
            <a:endParaRPr lang="fi-FI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1340768"/>
            <a:ext cx="4536504" cy="900246"/>
          </a:xfrm>
          <a:prstGeom prst="rect">
            <a:avLst/>
          </a:prstGeom>
          <a:solidFill>
            <a:schemeClr val="tx1">
              <a:alpha val="29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050" b="1" dirty="0" smtClean="0">
                <a:solidFill>
                  <a:schemeClr val="accent3"/>
                </a:solidFill>
              </a:rPr>
              <a:t>Oleg Gulich</a:t>
            </a:r>
          </a:p>
          <a:p>
            <a:pPr algn="l"/>
            <a:r>
              <a:rPr lang="en-US" sz="1050" dirty="0" smtClean="0">
                <a:solidFill>
                  <a:schemeClr val="accent3"/>
                </a:solidFill>
              </a:rPr>
              <a:t>Research Manager, </a:t>
            </a:r>
            <a:r>
              <a:rPr lang="en-US" sz="1050" dirty="0">
                <a:solidFill>
                  <a:schemeClr val="accent3"/>
                </a:solidFill>
              </a:rPr>
              <a:t>Smart Grids and Energy Market (SGEM) Program</a:t>
            </a:r>
          </a:p>
          <a:p>
            <a:pPr algn="l"/>
            <a:r>
              <a:rPr lang="en-US" sz="1050" dirty="0">
                <a:solidFill>
                  <a:schemeClr val="accent3"/>
                </a:solidFill>
              </a:rPr>
              <a:t>Energy Solutions and </a:t>
            </a:r>
            <a:r>
              <a:rPr lang="en-US" sz="1050" dirty="0" smtClean="0">
                <a:solidFill>
                  <a:schemeClr val="accent3"/>
                </a:solidFill>
              </a:rPr>
              <a:t>Distribution, Fortum</a:t>
            </a:r>
            <a:r>
              <a:rPr lang="en-US" sz="1050" dirty="0">
                <a:solidFill>
                  <a:schemeClr val="accent3"/>
                </a:solidFill>
              </a:rPr>
              <a:t/>
            </a:r>
            <a:br>
              <a:rPr lang="en-US" sz="1050" dirty="0">
                <a:solidFill>
                  <a:schemeClr val="accent3"/>
                </a:solidFill>
              </a:rPr>
            </a:br>
            <a:r>
              <a:rPr lang="en-US" sz="1050" dirty="0">
                <a:solidFill>
                  <a:schemeClr val="accent3"/>
                </a:solidFill>
              </a:rPr>
              <a:t>Mobile: +358 40 1576452 </a:t>
            </a:r>
            <a:br>
              <a:rPr lang="en-US" sz="1050" dirty="0">
                <a:solidFill>
                  <a:schemeClr val="accent3"/>
                </a:solidFill>
              </a:rPr>
            </a:br>
            <a:r>
              <a:rPr lang="en-US" sz="1050" dirty="0">
                <a:solidFill>
                  <a:schemeClr val="accent3"/>
                </a:solidFill>
              </a:rPr>
              <a:t>E-mail: </a:t>
            </a:r>
            <a:r>
              <a:rPr lang="en-US" sz="1050" dirty="0" smtClean="0">
                <a:solidFill>
                  <a:schemeClr val="accent3"/>
                </a:solidFill>
              </a:rPr>
              <a:t>oleg.gulich@fortum.com</a:t>
            </a:r>
            <a:endParaRPr lang="en-US" sz="105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SGEM in a nutshell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9188-04D1-4341-8FB0-90745CC8A40B}" type="slidenum">
              <a:rPr lang="fi-FI" smtClean="0"/>
              <a:pPr/>
              <a:t>2</a:t>
            </a:fld>
            <a:endParaRPr lang="fi-FI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8459788" y="0"/>
            <a:ext cx="1446212" cy="1247775"/>
            <a:chOff x="7697788" y="0"/>
            <a:chExt cx="1446212" cy="1247775"/>
          </a:xfrm>
        </p:grpSpPr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7886700" y="0"/>
              <a:ext cx="1257300" cy="1079500"/>
            </a:xfrm>
            <a:prstGeom prst="rect">
              <a:avLst/>
            </a:prstGeom>
            <a:gradFill rotWithShape="1">
              <a:gsLst>
                <a:gs pos="0">
                  <a:srgbClr val="34C333">
                    <a:gamma/>
                    <a:tint val="63529"/>
                    <a:invGamma/>
                  </a:srgbClr>
                </a:gs>
                <a:gs pos="50000">
                  <a:srgbClr val="34C333"/>
                </a:gs>
                <a:gs pos="100000">
                  <a:srgbClr val="34C333">
                    <a:gamma/>
                    <a:tint val="63529"/>
                    <a:invGamma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5" name="Picture 8" descr="cornerThing"/>
            <p:cNvPicPr>
              <a:picLocks noChangeAspect="1" noChangeArrowheads="1"/>
            </p:cNvPicPr>
            <p:nvPr/>
          </p:nvPicPr>
          <p:blipFill>
            <a:blip r:embed="rId3" cstate="print"/>
            <a:srcRect t="1202" r="926"/>
            <a:stretch>
              <a:fillRect/>
            </a:stretch>
          </p:blipFill>
          <p:spPr bwMode="auto">
            <a:xfrm>
              <a:off x="7697788" y="0"/>
              <a:ext cx="1446212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 rot="2409915">
              <a:off x="8210550" y="233363"/>
              <a:ext cx="912813" cy="2746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chemeClr val="bg2">
                  <a:gamma/>
                  <a:shade val="60000"/>
                  <a:invGamma/>
                </a:schemeClr>
              </a:prstShdw>
            </a:effectLst>
          </p:spPr>
          <p:txBody>
            <a:bodyPr lIns="0" tIns="0" rIns="0" bIns="0">
              <a:spAutoFit/>
            </a:bodyPr>
            <a:lstStyle/>
            <a:p>
              <a:pPr marL="184150" indent="-184150" algn="ctr" defTabSz="933450">
                <a:spcBef>
                  <a:spcPct val="15000"/>
                </a:spcBef>
                <a:spcAft>
                  <a:spcPct val="15000"/>
                </a:spcAft>
                <a:buClr>
                  <a:schemeClr val="tx1"/>
                </a:buClr>
                <a:buFont typeface="Wingdings" pitchFamily="2" charset="2"/>
                <a:buNone/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+mn-lt"/>
                </a:rPr>
                <a:t>ISGAN</a:t>
              </a:r>
              <a:endParaRPr lang="en-US" sz="1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52360" y="6334013"/>
            <a:ext cx="2305050" cy="288925"/>
          </a:xfrm>
        </p:spPr>
        <p:txBody>
          <a:bodyPr/>
          <a:lstStyle/>
          <a:p>
            <a:r>
              <a:rPr lang="en-GB" dirty="0" smtClean="0"/>
              <a:t>24.01.2012</a:t>
            </a:r>
            <a:endParaRPr lang="fi-FI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5438" y="6308725"/>
            <a:ext cx="5183187" cy="288925"/>
          </a:xfrm>
        </p:spPr>
        <p:txBody>
          <a:bodyPr/>
          <a:lstStyle/>
          <a:p>
            <a:r>
              <a:rPr lang="en-US" dirty="0" smtClean="0"/>
              <a:t>APEC-ISGAN Smart Grid Test Bed Networks Workshop</a:t>
            </a:r>
            <a:endParaRPr lang="fi-FI" dirty="0"/>
          </a:p>
        </p:txBody>
      </p:sp>
      <p:pic>
        <p:nvPicPr>
          <p:cNvPr id="212994" name="Picture 2" descr="C:\Documents and Settings\gulicole\Desktop\sgem-nutshe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561" y="1340768"/>
            <a:ext cx="7300815" cy="3781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romanUcPeriod"/>
            </a:pPr>
            <a:r>
              <a:rPr lang="en-US" dirty="0" smtClean="0"/>
              <a:t>Country/Economy Smart Grid Status</a:t>
            </a:r>
          </a:p>
          <a:p>
            <a:pPr marL="974725" indent="-285750">
              <a:buAutoNum type="arabicPeriod"/>
            </a:pPr>
            <a:r>
              <a:rPr lang="en-US" dirty="0" smtClean="0"/>
              <a:t>High priority technical needs for smart grid development and/or deployment</a:t>
            </a:r>
          </a:p>
          <a:p>
            <a:pPr marL="514350" indent="-514350">
              <a:buAutoNum type="romanUcPeriod" startAt="2"/>
              <a:tabLst>
                <a:tab pos="517525" algn="l"/>
              </a:tabLst>
            </a:pPr>
            <a:r>
              <a:rPr lang="en-US" dirty="0" smtClean="0"/>
              <a:t>Potential Smart Grid test bed facilities</a:t>
            </a:r>
          </a:p>
          <a:p>
            <a:pPr marL="977900" indent="-288925">
              <a:buAutoNum type="arabicPeriod"/>
              <a:tabLst>
                <a:tab pos="974725" algn="l"/>
              </a:tabLst>
            </a:pPr>
            <a:r>
              <a:rPr lang="en-US" dirty="0"/>
              <a:t>Capabilities of the facility</a:t>
            </a:r>
          </a:p>
          <a:p>
            <a:pPr marL="977900" indent="-288925">
              <a:buAutoNum type="arabicPeriod"/>
            </a:pPr>
            <a:r>
              <a:rPr lang="en-US" dirty="0"/>
              <a:t>Research and technology focus areas of facility</a:t>
            </a:r>
          </a:p>
          <a:p>
            <a:pPr marL="977900" indent="-288925">
              <a:buAutoNum type="arabicPeriod"/>
            </a:pPr>
            <a:r>
              <a:rPr lang="en-US" dirty="0"/>
              <a:t>Anticipated values and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2360" y="6334013"/>
            <a:ext cx="2305050" cy="288925"/>
          </a:xfrm>
        </p:spPr>
        <p:txBody>
          <a:bodyPr/>
          <a:lstStyle/>
          <a:p>
            <a:r>
              <a:rPr lang="en-GB" dirty="0" smtClean="0"/>
              <a:t>24.01.2012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APEC-ISGAN Smart Grid Test Bed Networks Workshop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9188-04D1-4341-8FB0-90745CC8A40B}" type="slidenum">
              <a:rPr lang="fi-FI" smtClean="0"/>
              <a:pPr/>
              <a:t>3</a:t>
            </a:fld>
            <a:endParaRPr lang="fi-FI"/>
          </a:p>
        </p:txBody>
      </p: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8459788" y="0"/>
            <a:ext cx="1446212" cy="1247775"/>
            <a:chOff x="7697788" y="0"/>
            <a:chExt cx="1446212" cy="1247775"/>
          </a:xfrm>
        </p:grpSpPr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7886700" y="0"/>
              <a:ext cx="1257300" cy="1079500"/>
            </a:xfrm>
            <a:prstGeom prst="rect">
              <a:avLst/>
            </a:prstGeom>
            <a:gradFill rotWithShape="1">
              <a:gsLst>
                <a:gs pos="0">
                  <a:srgbClr val="34C333">
                    <a:gamma/>
                    <a:tint val="63529"/>
                    <a:invGamma/>
                  </a:srgbClr>
                </a:gs>
                <a:gs pos="50000">
                  <a:srgbClr val="34C333"/>
                </a:gs>
                <a:gs pos="100000">
                  <a:srgbClr val="34C333">
                    <a:gamma/>
                    <a:tint val="63529"/>
                    <a:invGamma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5" name="Picture 8" descr="cornerThing"/>
            <p:cNvPicPr>
              <a:picLocks noChangeAspect="1" noChangeArrowheads="1"/>
            </p:cNvPicPr>
            <p:nvPr/>
          </p:nvPicPr>
          <p:blipFill>
            <a:blip r:embed="rId3" cstate="print"/>
            <a:srcRect t="1202" r="926"/>
            <a:stretch>
              <a:fillRect/>
            </a:stretch>
          </p:blipFill>
          <p:spPr bwMode="auto">
            <a:xfrm>
              <a:off x="7697788" y="0"/>
              <a:ext cx="1446212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 rot="2409915">
              <a:off x="8210550" y="233363"/>
              <a:ext cx="912813" cy="2746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chemeClr val="bg2">
                  <a:gamma/>
                  <a:shade val="60000"/>
                  <a:invGamma/>
                </a:schemeClr>
              </a:prstShdw>
            </a:effectLst>
          </p:spPr>
          <p:txBody>
            <a:bodyPr lIns="0" tIns="0" rIns="0" bIns="0">
              <a:spAutoFit/>
            </a:bodyPr>
            <a:lstStyle/>
            <a:p>
              <a:pPr marL="184150" indent="-184150" algn="ctr" defTabSz="933450">
                <a:spcBef>
                  <a:spcPct val="15000"/>
                </a:spcBef>
                <a:spcAft>
                  <a:spcPct val="15000"/>
                </a:spcAft>
                <a:buClr>
                  <a:schemeClr val="tx1"/>
                </a:buClr>
                <a:buFont typeface="Wingdings" pitchFamily="2" charset="2"/>
                <a:buNone/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+mn-lt"/>
                </a:rPr>
                <a:t>ISGAN</a:t>
              </a:r>
              <a:endParaRPr lang="en-US" sz="1800" dirty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18" name="Picture 2" descr="ResearchPl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7056" y="4005064"/>
            <a:ext cx="3960440" cy="2010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/>
              <a:t>Finnish Smart Grids Evolution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9188-04D1-4341-8FB0-90745CC8A40B}" type="slidenum">
              <a:rPr lang="fi-FI" smtClean="0"/>
              <a:pPr/>
              <a:t>4</a:t>
            </a:fld>
            <a:endParaRPr lang="fi-FI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8459788" y="0"/>
            <a:ext cx="1446212" cy="1247775"/>
            <a:chOff x="7697788" y="0"/>
            <a:chExt cx="1446212" cy="1247775"/>
          </a:xfrm>
        </p:grpSpPr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7886700" y="0"/>
              <a:ext cx="1257300" cy="1079500"/>
            </a:xfrm>
            <a:prstGeom prst="rect">
              <a:avLst/>
            </a:prstGeom>
            <a:gradFill rotWithShape="1">
              <a:gsLst>
                <a:gs pos="0">
                  <a:srgbClr val="34C333">
                    <a:gamma/>
                    <a:tint val="63529"/>
                    <a:invGamma/>
                  </a:srgbClr>
                </a:gs>
                <a:gs pos="50000">
                  <a:srgbClr val="34C333"/>
                </a:gs>
                <a:gs pos="100000">
                  <a:srgbClr val="34C333">
                    <a:gamma/>
                    <a:tint val="63529"/>
                    <a:invGamma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5" name="Picture 8" descr="cornerThing"/>
            <p:cNvPicPr>
              <a:picLocks noChangeAspect="1" noChangeArrowheads="1"/>
            </p:cNvPicPr>
            <p:nvPr/>
          </p:nvPicPr>
          <p:blipFill>
            <a:blip r:embed="rId3" cstate="print"/>
            <a:srcRect t="1202" r="926"/>
            <a:stretch>
              <a:fillRect/>
            </a:stretch>
          </p:blipFill>
          <p:spPr bwMode="auto">
            <a:xfrm>
              <a:off x="7697788" y="0"/>
              <a:ext cx="1446212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 rot="2409915">
              <a:off x="8210550" y="233363"/>
              <a:ext cx="912813" cy="2746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chemeClr val="bg2">
                  <a:gamma/>
                  <a:shade val="60000"/>
                  <a:invGamma/>
                </a:schemeClr>
              </a:prstShdw>
            </a:effectLst>
          </p:spPr>
          <p:txBody>
            <a:bodyPr lIns="0" tIns="0" rIns="0" bIns="0">
              <a:spAutoFit/>
            </a:bodyPr>
            <a:lstStyle/>
            <a:p>
              <a:pPr marL="184150" indent="-184150" algn="ctr" defTabSz="933450">
                <a:spcBef>
                  <a:spcPct val="15000"/>
                </a:spcBef>
                <a:spcAft>
                  <a:spcPct val="15000"/>
                </a:spcAft>
                <a:buClr>
                  <a:schemeClr val="tx1"/>
                </a:buClr>
                <a:buFont typeface="Wingdings" pitchFamily="2" charset="2"/>
                <a:buNone/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+mn-lt"/>
                </a:rPr>
                <a:t>ISGAN</a:t>
              </a:r>
              <a:endParaRPr lang="en-US" sz="1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52360" y="6334013"/>
            <a:ext cx="2305050" cy="288925"/>
          </a:xfrm>
        </p:spPr>
        <p:txBody>
          <a:bodyPr/>
          <a:lstStyle/>
          <a:p>
            <a:r>
              <a:rPr lang="en-GB" dirty="0" smtClean="0"/>
              <a:t>24.01.2012</a:t>
            </a:r>
            <a:endParaRPr lang="fi-FI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5438" y="6308725"/>
            <a:ext cx="5183187" cy="288925"/>
          </a:xfrm>
        </p:spPr>
        <p:txBody>
          <a:bodyPr/>
          <a:lstStyle/>
          <a:p>
            <a:r>
              <a:rPr lang="en-US" dirty="0" smtClean="0"/>
              <a:t>APEC-ISGAN Smart Grid Test Bed Networks Workshop</a:t>
            </a:r>
            <a:endParaRPr lang="fi-FI" dirty="0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7473280" y="980728"/>
            <a:ext cx="1728192" cy="369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rgbClr val="C46200"/>
                </a:solidFill>
                <a:latin typeface="Calibri" pitchFamily="34" charset="0"/>
              </a:rPr>
              <a:t>Smart Grid 2.0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 rot="-2128520">
            <a:off x="1050925" y="2090633"/>
            <a:ext cx="3659188" cy="7096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0" rIns="72000" bIns="0"/>
          <a:lstStyle/>
          <a:p>
            <a:pPr marL="182563" indent="-182563" eaLnBrk="1" hangingPunct="1"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600" b="0" u="sng" dirty="0">
                <a:solidFill>
                  <a:srgbClr val="000000"/>
                </a:solidFill>
              </a:rPr>
              <a:t>Overall Drivers</a:t>
            </a:r>
          </a:p>
          <a:p>
            <a:pPr marL="182563" indent="-182563" algn="l" eaLnBrk="1" hangingPunct="1"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1600" b="0" dirty="0">
                <a:solidFill>
                  <a:srgbClr val="000000"/>
                </a:solidFill>
              </a:rPr>
              <a:t>Minimizing CO</a:t>
            </a:r>
            <a:r>
              <a:rPr lang="en-US" sz="1600" b="0" baseline="-25000" dirty="0">
                <a:solidFill>
                  <a:srgbClr val="000000"/>
                </a:solidFill>
              </a:rPr>
              <a:t>2</a:t>
            </a:r>
            <a:r>
              <a:rPr lang="en-US" sz="1600" b="0" dirty="0">
                <a:solidFill>
                  <a:srgbClr val="000000"/>
                </a:solidFill>
              </a:rPr>
              <a:t> emissions</a:t>
            </a:r>
          </a:p>
          <a:p>
            <a:pPr marL="182563" indent="-182563" algn="l" eaLnBrk="1" hangingPunct="1"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1600" b="0" dirty="0">
                <a:solidFill>
                  <a:srgbClr val="000000"/>
                </a:solidFill>
              </a:rPr>
              <a:t>Energy Efficiency</a:t>
            </a:r>
          </a:p>
          <a:p>
            <a:pPr marL="182563" indent="-182563" algn="l" eaLnBrk="1" hangingPunct="1"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1600" b="0" dirty="0">
                <a:solidFill>
                  <a:srgbClr val="000000"/>
                </a:solidFill>
              </a:rPr>
              <a:t>Grid Reliability</a:t>
            </a:r>
          </a:p>
          <a:p>
            <a:pPr marL="182563" indent="-182563" algn="l" eaLnBrk="1" hangingPunct="1"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1600" b="0" dirty="0">
                <a:solidFill>
                  <a:srgbClr val="000000"/>
                </a:solidFill>
              </a:rPr>
              <a:t>Activated role of small customers</a:t>
            </a: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6157604" y="1807106"/>
            <a:ext cx="2649538" cy="6873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2000" tIns="0" rIns="72000" bIns="0"/>
          <a:lstStyle/>
          <a:p>
            <a:pPr marL="182563" indent="-182563">
              <a:lnSpc>
                <a:spcPct val="90000"/>
              </a:lnSpc>
              <a:buClr>
                <a:schemeClr val="tx2"/>
              </a:buClr>
              <a:buSzPct val="70000"/>
            </a:pPr>
            <a:r>
              <a:rPr lang="en-US" sz="1600" dirty="0">
                <a:solidFill>
                  <a:schemeClr val="accent3"/>
                </a:solidFill>
                <a:latin typeface="+mn-lt"/>
              </a:rPr>
              <a:t>Phase 5</a:t>
            </a:r>
          </a:p>
          <a:p>
            <a:pPr marL="182563" indent="-182563">
              <a:lnSpc>
                <a:spcPct val="90000"/>
              </a:lnSpc>
              <a:buClr>
                <a:schemeClr val="tx2"/>
              </a:buClr>
              <a:buSzPct val="70000"/>
            </a:pPr>
            <a:r>
              <a:rPr lang="en-US" sz="1200" dirty="0">
                <a:solidFill>
                  <a:schemeClr val="accent3"/>
                </a:solidFill>
                <a:latin typeface="+mn-lt"/>
              </a:rPr>
              <a:t>Next generation of management systems</a:t>
            </a:r>
          </a:p>
          <a:p>
            <a:pPr marL="182563" indent="-182563">
              <a:lnSpc>
                <a:spcPct val="90000"/>
              </a:lnSpc>
              <a:buClr>
                <a:schemeClr val="tx2"/>
              </a:buClr>
              <a:buSzPct val="70000"/>
            </a:pPr>
            <a:endParaRPr lang="en-US" sz="12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6918209" y="3682489"/>
            <a:ext cx="68050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0" y="5517232"/>
            <a:ext cx="1962150" cy="369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>
                <a:solidFill>
                  <a:srgbClr val="505150"/>
                </a:solidFill>
                <a:latin typeface="Calibri" pitchFamily="34" charset="0"/>
              </a:rPr>
              <a:t>Smart Grid 1.0</a:t>
            </a:r>
          </a:p>
        </p:txBody>
      </p:sp>
      <p:grpSp>
        <p:nvGrpSpPr>
          <p:cNvPr id="32" name="Group 129"/>
          <p:cNvGrpSpPr>
            <a:grpSpLocks/>
          </p:cNvGrpSpPr>
          <p:nvPr/>
        </p:nvGrpSpPr>
        <p:grpSpPr bwMode="auto">
          <a:xfrm>
            <a:off x="212726" y="4408384"/>
            <a:ext cx="1509713" cy="1058863"/>
            <a:chOff x="134" y="2888"/>
            <a:chExt cx="1042" cy="731"/>
          </a:xfrm>
        </p:grpSpPr>
        <p:pic>
          <p:nvPicPr>
            <p:cNvPr id="33" name="Picture 10" descr="MCj01049660000[1]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314" y="2888"/>
              <a:ext cx="272" cy="23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1" descr="MCj04338390000[1]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</a:blip>
            <a:srcRect/>
            <a:stretch>
              <a:fillRect/>
            </a:stretch>
          </p:blipFill>
          <p:spPr bwMode="auto">
            <a:xfrm>
              <a:off x="134" y="3498"/>
              <a:ext cx="132" cy="1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2" descr="MCj03039470000[1]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282" y="3505"/>
              <a:ext cx="155" cy="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3" descr="MCj04127700000[1]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</a:blip>
            <a:srcRect/>
            <a:stretch>
              <a:fillRect/>
            </a:stretch>
          </p:blipFill>
          <p:spPr bwMode="auto">
            <a:xfrm>
              <a:off x="1053" y="3252"/>
              <a:ext cx="106" cy="1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37" name="Group 14"/>
            <p:cNvGrpSpPr>
              <a:grpSpLocks/>
            </p:cNvGrpSpPr>
            <p:nvPr/>
          </p:nvGrpSpPr>
          <p:grpSpPr bwMode="auto">
            <a:xfrm>
              <a:off x="797" y="2906"/>
              <a:ext cx="211" cy="203"/>
              <a:chOff x="4385" y="2912"/>
              <a:chExt cx="463" cy="504"/>
            </a:xfrm>
          </p:grpSpPr>
          <p:pic>
            <p:nvPicPr>
              <p:cNvPr id="58" name="Picture 15" descr="MCj03539870000[1]"/>
              <p:cNvPicPr>
                <a:picLocks noChangeAspect="1" noChangeArrowheads="1"/>
              </p:cNvPicPr>
              <p:nvPr/>
            </p:nvPicPr>
            <p:blipFill>
              <a:blip r:embed="rId8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4385" y="2978"/>
                <a:ext cx="233" cy="34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16" descr="MCj03539870000[1]"/>
              <p:cNvPicPr>
                <a:picLocks noChangeAspect="1" noChangeArrowheads="1"/>
              </p:cNvPicPr>
              <p:nvPr/>
            </p:nvPicPr>
            <p:blipFill>
              <a:blip r:embed="rId8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4476" y="2912"/>
                <a:ext cx="278" cy="40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" name="Picture 17" descr="MCj03539870000[1]"/>
              <p:cNvPicPr>
                <a:picLocks noChangeAspect="1" noChangeArrowheads="1"/>
              </p:cNvPicPr>
              <p:nvPr/>
            </p:nvPicPr>
            <p:blipFill>
              <a:blip r:embed="rId8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4566" y="3002"/>
                <a:ext cx="282" cy="41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8" name="Picture 18" descr="MCj04348470000[1]"/>
            <p:cNvPicPr>
              <a:picLocks noChangeAspect="1" noChangeArrowheads="1"/>
            </p:cNvPicPr>
            <p:nvPr/>
          </p:nvPicPr>
          <p:blipFill>
            <a:blip r:embed="rId9" cstate="print">
              <a:grayscl/>
            </a:blip>
            <a:srcRect/>
            <a:stretch>
              <a:fillRect/>
            </a:stretch>
          </p:blipFill>
          <p:spPr bwMode="auto">
            <a:xfrm>
              <a:off x="797" y="3281"/>
              <a:ext cx="110" cy="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19" descr="MCj04348470000[1]"/>
            <p:cNvPicPr>
              <a:picLocks noChangeAspect="1" noChangeArrowheads="1"/>
            </p:cNvPicPr>
            <p:nvPr/>
          </p:nvPicPr>
          <p:blipFill>
            <a:blip r:embed="rId10" cstate="print">
              <a:grayscl/>
            </a:blip>
            <a:srcRect/>
            <a:stretch>
              <a:fillRect/>
            </a:stretch>
          </p:blipFill>
          <p:spPr bwMode="auto">
            <a:xfrm>
              <a:off x="794" y="3511"/>
              <a:ext cx="110" cy="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20" descr="MCj04338390000[1]"/>
            <p:cNvPicPr>
              <a:picLocks noChangeAspect="1" noChangeArrowheads="1"/>
            </p:cNvPicPr>
            <p:nvPr/>
          </p:nvPicPr>
          <p:blipFill>
            <a:blip r:embed="rId11" cstate="print">
              <a:grayscl/>
            </a:blip>
            <a:srcRect/>
            <a:stretch>
              <a:fillRect/>
            </a:stretch>
          </p:blipFill>
          <p:spPr bwMode="auto">
            <a:xfrm>
              <a:off x="446" y="3502"/>
              <a:ext cx="133" cy="1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21" descr="MCj04338390000[1]"/>
            <p:cNvPicPr>
              <a:picLocks noChangeAspect="1" noChangeArrowheads="1"/>
            </p:cNvPicPr>
            <p:nvPr/>
          </p:nvPicPr>
          <p:blipFill>
            <a:blip r:embed="rId12" cstate="print">
              <a:grayscl/>
            </a:blip>
            <a:srcRect/>
            <a:stretch>
              <a:fillRect/>
            </a:stretch>
          </p:blipFill>
          <p:spPr bwMode="auto">
            <a:xfrm>
              <a:off x="583" y="3502"/>
              <a:ext cx="132" cy="1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22" descr="MCj04338390000[1]"/>
            <p:cNvPicPr>
              <a:picLocks noChangeAspect="1" noChangeArrowheads="1"/>
            </p:cNvPicPr>
            <p:nvPr/>
          </p:nvPicPr>
          <p:blipFill>
            <a:blip r:embed="rId11" cstate="print">
              <a:grayscl/>
            </a:blip>
            <a:srcRect/>
            <a:stretch>
              <a:fillRect/>
            </a:stretch>
          </p:blipFill>
          <p:spPr bwMode="auto">
            <a:xfrm>
              <a:off x="910" y="3498"/>
              <a:ext cx="132" cy="1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23" descr="MCj04338390000[1]"/>
            <p:cNvPicPr>
              <a:picLocks noChangeAspect="1" noChangeArrowheads="1"/>
            </p:cNvPicPr>
            <p:nvPr/>
          </p:nvPicPr>
          <p:blipFill>
            <a:blip r:embed="rId13" cstate="print">
              <a:grayscl/>
            </a:blip>
            <a:srcRect/>
            <a:stretch>
              <a:fillRect/>
            </a:stretch>
          </p:blipFill>
          <p:spPr bwMode="auto">
            <a:xfrm>
              <a:off x="1044" y="3498"/>
              <a:ext cx="132" cy="1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24" descr="Image7"/>
            <p:cNvPicPr>
              <a:picLocks noChangeAspect="1" noChangeArrowheads="1"/>
            </p:cNvPicPr>
            <p:nvPr/>
          </p:nvPicPr>
          <p:blipFill>
            <a:blip r:embed="rId14" cstate="print">
              <a:grayscl/>
            </a:blip>
            <a:srcRect/>
            <a:stretch>
              <a:fillRect/>
            </a:stretch>
          </p:blipFill>
          <p:spPr bwMode="auto">
            <a:xfrm>
              <a:off x="551" y="2958"/>
              <a:ext cx="238" cy="1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cxnSp>
          <p:nvCxnSpPr>
            <p:cNvPr id="45" name="AutoShape 25"/>
            <p:cNvCxnSpPr>
              <a:cxnSpLocks noChangeShapeType="1"/>
            </p:cNvCxnSpPr>
            <p:nvPr/>
          </p:nvCxnSpPr>
          <p:spPr bwMode="auto">
            <a:xfrm rot="-5400000">
              <a:off x="964" y="3140"/>
              <a:ext cx="29" cy="254"/>
            </a:xfrm>
            <a:prstGeom prst="bentConnector3">
              <a:avLst>
                <a:gd name="adj1" fmla="val 277778"/>
              </a:avLst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46" name="Line 26"/>
            <p:cNvSpPr>
              <a:spLocks noChangeShapeType="1"/>
            </p:cNvSpPr>
            <p:nvPr/>
          </p:nvSpPr>
          <p:spPr bwMode="auto">
            <a:xfrm>
              <a:off x="429" y="3140"/>
              <a:ext cx="5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" name="Line 27"/>
            <p:cNvSpPr>
              <a:spLocks noChangeShapeType="1"/>
            </p:cNvSpPr>
            <p:nvPr/>
          </p:nvSpPr>
          <p:spPr bwMode="auto">
            <a:xfrm flipH="1">
              <a:off x="977" y="3139"/>
              <a:ext cx="0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432" y="3143"/>
              <a:ext cx="0" cy="1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cxnSp>
          <p:nvCxnSpPr>
            <p:cNvPr id="49" name="AutoShape 29"/>
            <p:cNvCxnSpPr>
              <a:cxnSpLocks noChangeShapeType="1"/>
            </p:cNvCxnSpPr>
            <p:nvPr/>
          </p:nvCxnSpPr>
          <p:spPr bwMode="auto">
            <a:xfrm rot="5400000" flipV="1">
              <a:off x="276" y="3422"/>
              <a:ext cx="7" cy="160"/>
            </a:xfrm>
            <a:prstGeom prst="bentConnector3">
              <a:avLst>
                <a:gd name="adj1" fmla="val -757894"/>
              </a:avLst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50" name="AutoShape 30"/>
            <p:cNvCxnSpPr>
              <a:cxnSpLocks noChangeShapeType="1"/>
            </p:cNvCxnSpPr>
            <p:nvPr/>
          </p:nvCxnSpPr>
          <p:spPr bwMode="auto">
            <a:xfrm rot="-5400000">
              <a:off x="582" y="3433"/>
              <a:ext cx="0" cy="137"/>
            </a:xfrm>
            <a:prstGeom prst="bentConnector3">
              <a:avLst>
                <a:gd name="adj1" fmla="val 14500005"/>
              </a:avLst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51" name="AutoShape 31"/>
            <p:cNvCxnSpPr>
              <a:cxnSpLocks noChangeShapeType="1"/>
            </p:cNvCxnSpPr>
            <p:nvPr/>
          </p:nvCxnSpPr>
          <p:spPr bwMode="auto">
            <a:xfrm rot="-5400000">
              <a:off x="906" y="3441"/>
              <a:ext cx="13" cy="128"/>
            </a:xfrm>
            <a:prstGeom prst="bentConnector3">
              <a:avLst>
                <a:gd name="adj1" fmla="val 500000"/>
              </a:avLst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52" name="Line 32"/>
            <p:cNvSpPr>
              <a:spLocks noChangeShapeType="1"/>
            </p:cNvSpPr>
            <p:nvPr/>
          </p:nvSpPr>
          <p:spPr bwMode="auto">
            <a:xfrm>
              <a:off x="278" y="3266"/>
              <a:ext cx="2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" name="Line 33"/>
            <p:cNvSpPr>
              <a:spLocks noChangeShapeType="1"/>
            </p:cNvSpPr>
            <p:nvPr/>
          </p:nvSpPr>
          <p:spPr bwMode="auto">
            <a:xfrm>
              <a:off x="278" y="326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" name="Line 34"/>
            <p:cNvSpPr>
              <a:spLocks noChangeShapeType="1"/>
            </p:cNvSpPr>
            <p:nvPr/>
          </p:nvSpPr>
          <p:spPr bwMode="auto">
            <a:xfrm>
              <a:off x="577" y="3266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" name="Line 35"/>
            <p:cNvSpPr>
              <a:spLocks noChangeShapeType="1"/>
            </p:cNvSpPr>
            <p:nvPr/>
          </p:nvSpPr>
          <p:spPr bwMode="auto">
            <a:xfrm>
              <a:off x="977" y="3210"/>
              <a:ext cx="0" cy="2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" name="Line 36"/>
            <p:cNvSpPr>
              <a:spLocks noChangeShapeType="1"/>
            </p:cNvSpPr>
            <p:nvPr/>
          </p:nvSpPr>
          <p:spPr bwMode="auto">
            <a:xfrm>
              <a:off x="669" y="3068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cxnSp>
          <p:nvCxnSpPr>
            <p:cNvPr id="57" name="AutoShape 37"/>
            <p:cNvCxnSpPr>
              <a:cxnSpLocks noChangeShapeType="1"/>
            </p:cNvCxnSpPr>
            <p:nvPr/>
          </p:nvCxnSpPr>
          <p:spPr bwMode="auto">
            <a:xfrm rot="5400000" flipV="1">
              <a:off x="1043" y="3432"/>
              <a:ext cx="1" cy="133"/>
            </a:xfrm>
            <a:prstGeom prst="bentConnector3">
              <a:avLst>
                <a:gd name="adj1" fmla="val -9200005"/>
              </a:avLst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</p:cxnSp>
      </p:grpSp>
      <p:grpSp>
        <p:nvGrpSpPr>
          <p:cNvPr id="61" name="Group 40"/>
          <p:cNvGrpSpPr>
            <a:grpSpLocks/>
          </p:cNvGrpSpPr>
          <p:nvPr/>
        </p:nvGrpSpPr>
        <p:grpSpPr bwMode="auto">
          <a:xfrm>
            <a:off x="6105128" y="620688"/>
            <a:ext cx="1312863" cy="1135063"/>
            <a:chOff x="327" y="1137"/>
            <a:chExt cx="2290" cy="2322"/>
          </a:xfrm>
        </p:grpSpPr>
        <p:pic>
          <p:nvPicPr>
            <p:cNvPr id="62" name="Picture 41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24" y="2152"/>
              <a:ext cx="391" cy="2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3" name="AutoShape 42"/>
            <p:cNvSpPr>
              <a:spLocks noChangeArrowheads="1"/>
            </p:cNvSpPr>
            <p:nvPr/>
          </p:nvSpPr>
          <p:spPr bwMode="auto">
            <a:xfrm>
              <a:off x="342" y="1208"/>
              <a:ext cx="2123" cy="2131"/>
            </a:xfrm>
            <a:prstGeom prst="diamond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 b="0">
                <a:latin typeface="Times" pitchFamily="18" charset="0"/>
              </a:endParaRPr>
            </a:p>
          </p:txBody>
        </p:sp>
        <p:sp>
          <p:nvSpPr>
            <p:cNvPr id="64" name="Line 43"/>
            <p:cNvSpPr>
              <a:spLocks noChangeShapeType="1"/>
            </p:cNvSpPr>
            <p:nvPr/>
          </p:nvSpPr>
          <p:spPr bwMode="auto">
            <a:xfrm>
              <a:off x="2116" y="1435"/>
              <a:ext cx="163" cy="1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44"/>
            <p:cNvSpPr>
              <a:spLocks noChangeShapeType="1"/>
            </p:cNvSpPr>
            <p:nvPr/>
          </p:nvSpPr>
          <p:spPr bwMode="auto">
            <a:xfrm flipV="1">
              <a:off x="2100" y="1778"/>
              <a:ext cx="133" cy="1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45"/>
            <p:cNvSpPr>
              <a:spLocks noChangeShapeType="1"/>
            </p:cNvSpPr>
            <p:nvPr/>
          </p:nvSpPr>
          <p:spPr bwMode="auto">
            <a:xfrm>
              <a:off x="342" y="2270"/>
              <a:ext cx="577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46"/>
            <p:cNvSpPr>
              <a:spLocks noChangeShapeType="1"/>
            </p:cNvSpPr>
            <p:nvPr/>
          </p:nvSpPr>
          <p:spPr bwMode="auto">
            <a:xfrm flipH="1">
              <a:off x="875" y="2517"/>
              <a:ext cx="284" cy="2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47"/>
            <p:cNvSpPr>
              <a:spLocks noChangeShapeType="1"/>
            </p:cNvSpPr>
            <p:nvPr/>
          </p:nvSpPr>
          <p:spPr bwMode="auto">
            <a:xfrm flipH="1">
              <a:off x="1638" y="1725"/>
              <a:ext cx="283" cy="2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48"/>
            <p:cNvSpPr>
              <a:spLocks noChangeShapeType="1"/>
            </p:cNvSpPr>
            <p:nvPr/>
          </p:nvSpPr>
          <p:spPr bwMode="auto">
            <a:xfrm>
              <a:off x="2280" y="2453"/>
              <a:ext cx="122" cy="1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49"/>
            <p:cNvSpPr>
              <a:spLocks noChangeShapeType="1"/>
            </p:cNvSpPr>
            <p:nvPr/>
          </p:nvSpPr>
          <p:spPr bwMode="auto">
            <a:xfrm>
              <a:off x="1846" y="2901"/>
              <a:ext cx="122" cy="1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50"/>
            <p:cNvSpPr>
              <a:spLocks noChangeShapeType="1"/>
            </p:cNvSpPr>
            <p:nvPr/>
          </p:nvSpPr>
          <p:spPr bwMode="auto">
            <a:xfrm>
              <a:off x="1034" y="1371"/>
              <a:ext cx="105" cy="1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51"/>
            <p:cNvSpPr>
              <a:spLocks noChangeShapeType="1"/>
            </p:cNvSpPr>
            <p:nvPr/>
          </p:nvSpPr>
          <p:spPr bwMode="auto">
            <a:xfrm>
              <a:off x="643" y="1708"/>
              <a:ext cx="131" cy="1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52"/>
            <p:cNvSpPr>
              <a:spLocks noChangeShapeType="1"/>
            </p:cNvSpPr>
            <p:nvPr/>
          </p:nvSpPr>
          <p:spPr bwMode="auto">
            <a:xfrm>
              <a:off x="1405" y="2766"/>
              <a:ext cx="0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53"/>
            <p:cNvSpPr>
              <a:spLocks noChangeShapeType="1"/>
            </p:cNvSpPr>
            <p:nvPr/>
          </p:nvSpPr>
          <p:spPr bwMode="auto">
            <a:xfrm>
              <a:off x="1045" y="2010"/>
              <a:ext cx="77" cy="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54"/>
            <p:cNvSpPr>
              <a:spLocks noChangeShapeType="1"/>
            </p:cNvSpPr>
            <p:nvPr/>
          </p:nvSpPr>
          <p:spPr bwMode="auto">
            <a:xfrm flipV="1">
              <a:off x="553" y="2627"/>
              <a:ext cx="134" cy="1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55"/>
            <p:cNvSpPr>
              <a:spLocks noChangeShapeType="1"/>
            </p:cNvSpPr>
            <p:nvPr/>
          </p:nvSpPr>
          <p:spPr bwMode="auto">
            <a:xfrm flipV="1">
              <a:off x="1057" y="3081"/>
              <a:ext cx="99" cy="1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56"/>
            <p:cNvSpPr>
              <a:spLocks noChangeShapeType="1"/>
            </p:cNvSpPr>
            <p:nvPr/>
          </p:nvSpPr>
          <p:spPr bwMode="auto">
            <a:xfrm flipV="1">
              <a:off x="1892" y="2268"/>
              <a:ext cx="56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AutoShape 57"/>
            <p:cNvSpPr>
              <a:spLocks noChangeArrowheads="1"/>
            </p:cNvSpPr>
            <p:nvPr/>
          </p:nvSpPr>
          <p:spPr bwMode="auto">
            <a:xfrm rot="-5400000">
              <a:off x="607" y="2240"/>
              <a:ext cx="75" cy="6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2400" b="0">
                <a:latin typeface="Times" pitchFamily="18" charset="0"/>
              </a:endParaRPr>
            </a:p>
          </p:txBody>
        </p:sp>
        <p:sp>
          <p:nvSpPr>
            <p:cNvPr id="79" name="AutoShape 58"/>
            <p:cNvSpPr>
              <a:spLocks noChangeArrowheads="1"/>
            </p:cNvSpPr>
            <p:nvPr/>
          </p:nvSpPr>
          <p:spPr bwMode="auto">
            <a:xfrm>
              <a:off x="1366" y="2777"/>
              <a:ext cx="75" cy="6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 b="0">
                <a:latin typeface="Times" pitchFamily="18" charset="0"/>
              </a:endParaRPr>
            </a:p>
          </p:txBody>
        </p:sp>
        <p:sp>
          <p:nvSpPr>
            <p:cNvPr id="80" name="AutoShape 59"/>
            <p:cNvSpPr>
              <a:spLocks noChangeArrowheads="1"/>
            </p:cNvSpPr>
            <p:nvPr/>
          </p:nvSpPr>
          <p:spPr bwMode="auto">
            <a:xfrm rot="-8100000">
              <a:off x="565" y="2677"/>
              <a:ext cx="75" cy="6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2400" b="0">
                <a:latin typeface="Times" pitchFamily="18" charset="0"/>
              </a:endParaRPr>
            </a:p>
          </p:txBody>
        </p:sp>
        <p:sp>
          <p:nvSpPr>
            <p:cNvPr id="81" name="AutoShape 60"/>
            <p:cNvSpPr>
              <a:spLocks noChangeArrowheads="1"/>
            </p:cNvSpPr>
            <p:nvPr/>
          </p:nvSpPr>
          <p:spPr bwMode="auto">
            <a:xfrm rot="2700000">
              <a:off x="623" y="2624"/>
              <a:ext cx="75" cy="6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2400" b="0">
                <a:latin typeface="Times" pitchFamily="18" charset="0"/>
              </a:endParaRPr>
            </a:p>
          </p:txBody>
        </p:sp>
        <p:sp>
          <p:nvSpPr>
            <p:cNvPr id="82" name="AutoShape 61"/>
            <p:cNvSpPr>
              <a:spLocks noChangeArrowheads="1"/>
            </p:cNvSpPr>
            <p:nvPr/>
          </p:nvSpPr>
          <p:spPr bwMode="auto">
            <a:xfrm rot="-8100000">
              <a:off x="1014" y="3145"/>
              <a:ext cx="75" cy="6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2400" b="0">
                <a:latin typeface="Times" pitchFamily="18" charset="0"/>
              </a:endParaRPr>
            </a:p>
          </p:txBody>
        </p:sp>
        <p:sp>
          <p:nvSpPr>
            <p:cNvPr id="83" name="AutoShape 62"/>
            <p:cNvSpPr>
              <a:spLocks noChangeArrowheads="1"/>
            </p:cNvSpPr>
            <p:nvPr/>
          </p:nvSpPr>
          <p:spPr bwMode="auto">
            <a:xfrm rot="2700000">
              <a:off x="1072" y="3091"/>
              <a:ext cx="75" cy="6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2400" b="0">
                <a:latin typeface="Times" pitchFamily="18" charset="0"/>
              </a:endParaRPr>
            </a:p>
          </p:txBody>
        </p:sp>
        <p:sp>
          <p:nvSpPr>
            <p:cNvPr id="84" name="AutoShape 63"/>
            <p:cNvSpPr>
              <a:spLocks noChangeArrowheads="1"/>
            </p:cNvSpPr>
            <p:nvPr/>
          </p:nvSpPr>
          <p:spPr bwMode="auto">
            <a:xfrm rot="-8100000">
              <a:off x="937" y="2669"/>
              <a:ext cx="75" cy="6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2400" b="0">
                <a:latin typeface="Times" pitchFamily="18" charset="0"/>
              </a:endParaRPr>
            </a:p>
          </p:txBody>
        </p:sp>
        <p:sp>
          <p:nvSpPr>
            <p:cNvPr id="85" name="AutoShape 64"/>
            <p:cNvSpPr>
              <a:spLocks noChangeArrowheads="1"/>
            </p:cNvSpPr>
            <p:nvPr/>
          </p:nvSpPr>
          <p:spPr bwMode="auto">
            <a:xfrm rot="2700000">
              <a:off x="1742" y="1834"/>
              <a:ext cx="75" cy="6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2400" b="0">
                <a:latin typeface="Times" pitchFamily="18" charset="0"/>
              </a:endParaRPr>
            </a:p>
          </p:txBody>
        </p:sp>
        <p:sp>
          <p:nvSpPr>
            <p:cNvPr id="86" name="AutoShape 65"/>
            <p:cNvSpPr>
              <a:spLocks noChangeArrowheads="1"/>
            </p:cNvSpPr>
            <p:nvPr/>
          </p:nvSpPr>
          <p:spPr bwMode="auto">
            <a:xfrm rot="8100000">
              <a:off x="2163" y="1488"/>
              <a:ext cx="75" cy="6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en-US" sz="2400" b="0">
                <a:latin typeface="Times" pitchFamily="18" charset="0"/>
              </a:endParaRPr>
            </a:p>
          </p:txBody>
        </p:sp>
        <p:sp>
          <p:nvSpPr>
            <p:cNvPr id="87" name="AutoShape 66"/>
            <p:cNvSpPr>
              <a:spLocks noChangeArrowheads="1"/>
            </p:cNvSpPr>
            <p:nvPr/>
          </p:nvSpPr>
          <p:spPr bwMode="auto">
            <a:xfrm rot="-8100000">
              <a:off x="2101" y="1837"/>
              <a:ext cx="75" cy="6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2400" b="0">
                <a:latin typeface="Times" pitchFamily="18" charset="0"/>
              </a:endParaRPr>
            </a:p>
          </p:txBody>
        </p:sp>
        <p:sp>
          <p:nvSpPr>
            <p:cNvPr id="88" name="AutoShape 67"/>
            <p:cNvSpPr>
              <a:spLocks noChangeArrowheads="1"/>
            </p:cNvSpPr>
            <p:nvPr/>
          </p:nvSpPr>
          <p:spPr bwMode="auto">
            <a:xfrm rot="2700000">
              <a:off x="2159" y="1783"/>
              <a:ext cx="75" cy="6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2400" b="0">
                <a:latin typeface="Times" pitchFamily="18" charset="0"/>
              </a:endParaRPr>
            </a:p>
          </p:txBody>
        </p:sp>
        <p:sp>
          <p:nvSpPr>
            <p:cNvPr id="89" name="AutoShape 68"/>
            <p:cNvSpPr>
              <a:spLocks noChangeArrowheads="1"/>
            </p:cNvSpPr>
            <p:nvPr/>
          </p:nvSpPr>
          <p:spPr bwMode="auto">
            <a:xfrm rot="-2700000">
              <a:off x="2299" y="2479"/>
              <a:ext cx="75" cy="6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 b="0">
                <a:latin typeface="Times" pitchFamily="18" charset="0"/>
              </a:endParaRPr>
            </a:p>
          </p:txBody>
        </p:sp>
        <p:sp>
          <p:nvSpPr>
            <p:cNvPr id="90" name="AutoShape 69"/>
            <p:cNvSpPr>
              <a:spLocks noChangeArrowheads="1"/>
            </p:cNvSpPr>
            <p:nvPr/>
          </p:nvSpPr>
          <p:spPr bwMode="auto">
            <a:xfrm rot="-2700000">
              <a:off x="1845" y="2907"/>
              <a:ext cx="75" cy="6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 b="0">
                <a:latin typeface="Times" pitchFamily="18" charset="0"/>
              </a:endParaRPr>
            </a:p>
          </p:txBody>
        </p:sp>
        <p:sp>
          <p:nvSpPr>
            <p:cNvPr id="91" name="AutoShape 70"/>
            <p:cNvSpPr>
              <a:spLocks noChangeArrowheads="1"/>
            </p:cNvSpPr>
            <p:nvPr/>
          </p:nvSpPr>
          <p:spPr bwMode="auto">
            <a:xfrm rot="8100000">
              <a:off x="1900" y="2962"/>
              <a:ext cx="74" cy="6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en-US" sz="2400" b="0">
                <a:latin typeface="Times" pitchFamily="18" charset="0"/>
              </a:endParaRPr>
            </a:p>
          </p:txBody>
        </p:sp>
        <p:sp>
          <p:nvSpPr>
            <p:cNvPr id="92" name="AutoShape 71"/>
            <p:cNvSpPr>
              <a:spLocks noChangeArrowheads="1"/>
            </p:cNvSpPr>
            <p:nvPr/>
          </p:nvSpPr>
          <p:spPr bwMode="auto">
            <a:xfrm rot="-2700000">
              <a:off x="647" y="1710"/>
              <a:ext cx="75" cy="6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 b="0">
                <a:latin typeface="Times" pitchFamily="18" charset="0"/>
              </a:endParaRPr>
            </a:p>
          </p:txBody>
        </p:sp>
        <p:sp>
          <p:nvSpPr>
            <p:cNvPr id="93" name="AutoShape 72"/>
            <p:cNvSpPr>
              <a:spLocks noChangeArrowheads="1"/>
            </p:cNvSpPr>
            <p:nvPr/>
          </p:nvSpPr>
          <p:spPr bwMode="auto">
            <a:xfrm rot="8100000">
              <a:off x="702" y="1765"/>
              <a:ext cx="74" cy="6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en-US" sz="2400" b="0">
                <a:latin typeface="Times" pitchFamily="18" charset="0"/>
              </a:endParaRPr>
            </a:p>
          </p:txBody>
        </p:sp>
        <p:sp>
          <p:nvSpPr>
            <p:cNvPr id="94" name="AutoShape 73"/>
            <p:cNvSpPr>
              <a:spLocks noChangeArrowheads="1"/>
            </p:cNvSpPr>
            <p:nvPr/>
          </p:nvSpPr>
          <p:spPr bwMode="auto">
            <a:xfrm rot="-2700000">
              <a:off x="1019" y="1365"/>
              <a:ext cx="74" cy="6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 b="0">
                <a:latin typeface="Times" pitchFamily="18" charset="0"/>
              </a:endParaRPr>
            </a:p>
          </p:txBody>
        </p:sp>
        <p:sp>
          <p:nvSpPr>
            <p:cNvPr id="95" name="AutoShape 74"/>
            <p:cNvSpPr>
              <a:spLocks noChangeArrowheads="1"/>
            </p:cNvSpPr>
            <p:nvPr/>
          </p:nvSpPr>
          <p:spPr bwMode="auto">
            <a:xfrm rot="8100000">
              <a:off x="1074" y="1420"/>
              <a:ext cx="74" cy="6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en-US" sz="2400" b="0">
                <a:latin typeface="Times" pitchFamily="18" charset="0"/>
              </a:endParaRPr>
            </a:p>
          </p:txBody>
        </p:sp>
        <p:sp>
          <p:nvSpPr>
            <p:cNvPr id="96" name="AutoShape 75"/>
            <p:cNvSpPr>
              <a:spLocks noChangeArrowheads="1"/>
            </p:cNvSpPr>
            <p:nvPr/>
          </p:nvSpPr>
          <p:spPr bwMode="auto">
            <a:xfrm rot="-2700000">
              <a:off x="1041" y="2001"/>
              <a:ext cx="75" cy="6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 b="0">
                <a:latin typeface="Times" pitchFamily="18" charset="0"/>
              </a:endParaRPr>
            </a:p>
          </p:txBody>
        </p:sp>
        <p:sp>
          <p:nvSpPr>
            <p:cNvPr id="97" name="AutoShape 76"/>
            <p:cNvSpPr>
              <a:spLocks noChangeArrowheads="1"/>
            </p:cNvSpPr>
            <p:nvPr/>
          </p:nvSpPr>
          <p:spPr bwMode="auto">
            <a:xfrm rot="5400000" flipH="1">
              <a:off x="1981" y="2238"/>
              <a:ext cx="76" cy="6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2400">
                <a:latin typeface="Times" pitchFamily="18" charset="0"/>
              </a:endParaRPr>
            </a:p>
          </p:txBody>
        </p:sp>
        <p:sp>
          <p:nvSpPr>
            <p:cNvPr id="98" name="AutoShape 77"/>
            <p:cNvSpPr>
              <a:spLocks noChangeArrowheads="1"/>
            </p:cNvSpPr>
            <p:nvPr/>
          </p:nvSpPr>
          <p:spPr bwMode="auto">
            <a:xfrm rot="8100000">
              <a:off x="974" y="2911"/>
              <a:ext cx="75" cy="6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en-US" sz="2400" b="0">
                <a:latin typeface="Times" pitchFamily="18" charset="0"/>
              </a:endParaRPr>
            </a:p>
          </p:txBody>
        </p:sp>
        <p:sp>
          <p:nvSpPr>
            <p:cNvPr id="99" name="AutoShape 78"/>
            <p:cNvSpPr>
              <a:spLocks noChangeArrowheads="1"/>
            </p:cNvSpPr>
            <p:nvPr/>
          </p:nvSpPr>
          <p:spPr bwMode="auto">
            <a:xfrm rot="-2700000">
              <a:off x="743" y="2688"/>
              <a:ext cx="75" cy="6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 b="0">
                <a:latin typeface="Times" pitchFamily="18" charset="0"/>
              </a:endParaRPr>
            </a:p>
          </p:txBody>
        </p:sp>
        <p:sp>
          <p:nvSpPr>
            <p:cNvPr id="100" name="AutoShape 79"/>
            <p:cNvSpPr>
              <a:spLocks noChangeArrowheads="1"/>
            </p:cNvSpPr>
            <p:nvPr/>
          </p:nvSpPr>
          <p:spPr bwMode="auto">
            <a:xfrm rot="2700000">
              <a:off x="1259" y="1287"/>
              <a:ext cx="75" cy="6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2400" b="0">
                <a:latin typeface="Times" pitchFamily="18" charset="0"/>
              </a:endParaRPr>
            </a:p>
          </p:txBody>
        </p:sp>
        <p:sp>
          <p:nvSpPr>
            <p:cNvPr id="101" name="AutoShape 80"/>
            <p:cNvSpPr>
              <a:spLocks noChangeArrowheads="1"/>
            </p:cNvSpPr>
            <p:nvPr/>
          </p:nvSpPr>
          <p:spPr bwMode="auto">
            <a:xfrm rot="-8100000">
              <a:off x="512" y="2032"/>
              <a:ext cx="75" cy="6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2400" b="0">
                <a:latin typeface="Times" pitchFamily="18" charset="0"/>
              </a:endParaRPr>
            </a:p>
          </p:txBody>
        </p:sp>
        <p:sp>
          <p:nvSpPr>
            <p:cNvPr id="102" name="AutoShape 81"/>
            <p:cNvSpPr>
              <a:spLocks noChangeArrowheads="1"/>
            </p:cNvSpPr>
            <p:nvPr/>
          </p:nvSpPr>
          <p:spPr bwMode="auto">
            <a:xfrm rot="8100000">
              <a:off x="2016" y="1828"/>
              <a:ext cx="75" cy="6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1" hangingPunct="1"/>
              <a:endParaRPr lang="en-US" sz="2400" b="0">
                <a:latin typeface="Times" pitchFamily="18" charset="0"/>
              </a:endParaRPr>
            </a:p>
          </p:txBody>
        </p:sp>
        <p:sp>
          <p:nvSpPr>
            <p:cNvPr id="103" name="AutoShape 82"/>
            <p:cNvSpPr>
              <a:spLocks noChangeArrowheads="1"/>
            </p:cNvSpPr>
            <p:nvPr/>
          </p:nvSpPr>
          <p:spPr bwMode="auto">
            <a:xfrm rot="-2700000">
              <a:off x="1745" y="1556"/>
              <a:ext cx="75" cy="6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 b="0">
                <a:latin typeface="Times" pitchFamily="18" charset="0"/>
              </a:endParaRPr>
            </a:p>
          </p:txBody>
        </p:sp>
        <p:sp>
          <p:nvSpPr>
            <p:cNvPr id="104" name="AutoShape 83"/>
            <p:cNvSpPr>
              <a:spLocks noChangeArrowheads="1"/>
            </p:cNvSpPr>
            <p:nvPr/>
          </p:nvSpPr>
          <p:spPr bwMode="auto">
            <a:xfrm rot="-8100000">
              <a:off x="1639" y="3030"/>
              <a:ext cx="75" cy="6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2400" b="0">
                <a:latin typeface="Times" pitchFamily="18" charset="0"/>
              </a:endParaRPr>
            </a:p>
          </p:txBody>
        </p:sp>
        <p:sp>
          <p:nvSpPr>
            <p:cNvPr id="105" name="AutoShape 84"/>
            <p:cNvSpPr>
              <a:spLocks noChangeArrowheads="1"/>
            </p:cNvSpPr>
            <p:nvPr/>
          </p:nvSpPr>
          <p:spPr bwMode="auto">
            <a:xfrm rot="2700000">
              <a:off x="2349" y="2316"/>
              <a:ext cx="75" cy="6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2400" b="0">
                <a:latin typeface="Times" pitchFamily="18" charset="0"/>
              </a:endParaRPr>
            </a:p>
          </p:txBody>
        </p:sp>
        <p:sp>
          <p:nvSpPr>
            <p:cNvPr id="106" name="AutoShape 85"/>
            <p:cNvSpPr>
              <a:spLocks noChangeArrowheads="1"/>
            </p:cNvSpPr>
            <p:nvPr/>
          </p:nvSpPr>
          <p:spPr bwMode="auto">
            <a:xfrm rot="-8100000">
              <a:off x="1982" y="2687"/>
              <a:ext cx="75" cy="6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2400" b="0">
                <a:latin typeface="Times" pitchFamily="18" charset="0"/>
              </a:endParaRPr>
            </a:p>
          </p:txBody>
        </p:sp>
        <p:sp>
          <p:nvSpPr>
            <p:cNvPr id="107" name="AutoShape 86"/>
            <p:cNvSpPr>
              <a:spLocks noChangeArrowheads="1"/>
            </p:cNvSpPr>
            <p:nvPr/>
          </p:nvSpPr>
          <p:spPr bwMode="auto">
            <a:xfrm rot="2700000">
              <a:off x="2040" y="2629"/>
              <a:ext cx="75" cy="6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2400" b="0">
                <a:latin typeface="Times" pitchFamily="18" charset="0"/>
              </a:endParaRPr>
            </a:p>
          </p:txBody>
        </p:sp>
        <p:sp>
          <p:nvSpPr>
            <p:cNvPr id="108" name="AutoShape 87"/>
            <p:cNvSpPr>
              <a:spLocks noChangeArrowheads="1"/>
            </p:cNvSpPr>
            <p:nvPr/>
          </p:nvSpPr>
          <p:spPr bwMode="auto">
            <a:xfrm rot="-8100000">
              <a:off x="900" y="1637"/>
              <a:ext cx="75" cy="6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 sz="2400" b="0">
                <a:latin typeface="Times" pitchFamily="18" charset="0"/>
              </a:endParaRPr>
            </a:p>
          </p:txBody>
        </p:sp>
        <p:sp>
          <p:nvSpPr>
            <p:cNvPr id="109" name="AutoShape 88"/>
            <p:cNvSpPr>
              <a:spLocks noChangeArrowheads="1"/>
            </p:cNvSpPr>
            <p:nvPr/>
          </p:nvSpPr>
          <p:spPr bwMode="auto">
            <a:xfrm rot="2700000">
              <a:off x="958" y="1584"/>
              <a:ext cx="75" cy="6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1" hangingPunct="1"/>
              <a:endParaRPr lang="en-US" sz="2400" b="0">
                <a:latin typeface="Times" pitchFamily="18" charset="0"/>
              </a:endParaRPr>
            </a:p>
          </p:txBody>
        </p:sp>
        <p:pic>
          <p:nvPicPr>
            <p:cNvPr id="110" name="Picture 89" descr="MCj0353987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72" y="2403"/>
              <a:ext cx="245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" name="Picture 90" descr="MCj0353987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68" y="1281"/>
              <a:ext cx="17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" name="Picture 91" descr="MCj04338390000[1]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209" y="1543"/>
              <a:ext cx="32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" name="Picture 92" descr="MCj04338390000[1]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76" y="3133"/>
              <a:ext cx="32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" name="Picture 93" descr="MCj0303947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6" y="1764"/>
              <a:ext cx="3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" name="Picture 94" descr="MCj04348470000[1]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92" y="1137"/>
              <a:ext cx="27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95" descr="MCj0412770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7" y="2587"/>
              <a:ext cx="260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96" descr="MCj0412770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28" y="2022"/>
              <a:ext cx="260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97" descr="MCj0412770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3" y="1423"/>
              <a:ext cx="260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Picture 98" descr="MCj04348470000[1]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939" y="3003"/>
              <a:ext cx="27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0" name="Group 99"/>
            <p:cNvGrpSpPr>
              <a:grpSpLocks/>
            </p:cNvGrpSpPr>
            <p:nvPr/>
          </p:nvGrpSpPr>
          <p:grpSpPr bwMode="auto">
            <a:xfrm>
              <a:off x="1233" y="2826"/>
              <a:ext cx="280" cy="330"/>
              <a:chOff x="4385" y="2912"/>
              <a:chExt cx="463" cy="504"/>
            </a:xfrm>
          </p:grpSpPr>
          <p:pic>
            <p:nvPicPr>
              <p:cNvPr id="134" name="Picture 100" descr="MCj03539870000[1]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385" y="2978"/>
                <a:ext cx="233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5" name="Picture 101" descr="MCj03539870000[1]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476" y="2912"/>
                <a:ext cx="278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6" name="Picture 102" descr="MCj03539870000[1]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566" y="3002"/>
                <a:ext cx="282" cy="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21" name="Picture 103" descr="MCj04241880000[1]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372" y="1341"/>
              <a:ext cx="224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" name="Line 104"/>
            <p:cNvSpPr>
              <a:spLocks noChangeShapeType="1"/>
            </p:cNvSpPr>
            <p:nvPr/>
          </p:nvSpPr>
          <p:spPr bwMode="auto">
            <a:xfrm flipH="1">
              <a:off x="2419" y="1505"/>
              <a:ext cx="46" cy="1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23" name="Picture 105" descr="MCj04122960000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419" y="1953"/>
              <a:ext cx="185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" name="Line 106"/>
            <p:cNvSpPr>
              <a:spLocks noChangeShapeType="1"/>
            </p:cNvSpPr>
            <p:nvPr/>
          </p:nvSpPr>
          <p:spPr bwMode="auto">
            <a:xfrm>
              <a:off x="2402" y="1775"/>
              <a:ext cx="63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5" name="Group 107"/>
            <p:cNvGrpSpPr>
              <a:grpSpLocks/>
            </p:cNvGrpSpPr>
            <p:nvPr/>
          </p:nvGrpSpPr>
          <p:grpSpPr bwMode="auto">
            <a:xfrm>
              <a:off x="1217" y="2351"/>
              <a:ext cx="280" cy="330"/>
              <a:chOff x="4385" y="2912"/>
              <a:chExt cx="463" cy="504"/>
            </a:xfrm>
          </p:grpSpPr>
          <p:pic>
            <p:nvPicPr>
              <p:cNvPr id="131" name="Picture 108" descr="MCj03539870000[1]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385" y="2978"/>
                <a:ext cx="233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2" name="Picture 109" descr="MCj03539870000[1]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476" y="2912"/>
                <a:ext cx="278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" name="Picture 110" descr="MCj03539870000[1]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566" y="3002"/>
                <a:ext cx="282" cy="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6" name="Line 111"/>
            <p:cNvSpPr>
              <a:spLocks noChangeShapeType="1"/>
            </p:cNvSpPr>
            <p:nvPr/>
          </p:nvSpPr>
          <p:spPr bwMode="auto">
            <a:xfrm flipH="1">
              <a:off x="1398" y="1209"/>
              <a:ext cx="3" cy="5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AutoShape 112"/>
            <p:cNvSpPr>
              <a:spLocks noChangeArrowheads="1"/>
            </p:cNvSpPr>
            <p:nvPr/>
          </p:nvSpPr>
          <p:spPr bwMode="auto">
            <a:xfrm>
              <a:off x="1362" y="1505"/>
              <a:ext cx="75" cy="6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 b="0">
                <a:latin typeface="Times" pitchFamily="18" charset="0"/>
              </a:endParaRPr>
            </a:p>
          </p:txBody>
        </p:sp>
        <p:pic>
          <p:nvPicPr>
            <p:cNvPr id="128" name="Picture 113" descr="Image7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405" y="2180"/>
              <a:ext cx="40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" name="Picture 114" descr="MCj0104966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4" y="1795"/>
              <a:ext cx="490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" name="AutoShape 115"/>
            <p:cNvSpPr>
              <a:spLocks noChangeArrowheads="1"/>
            </p:cNvSpPr>
            <p:nvPr/>
          </p:nvSpPr>
          <p:spPr bwMode="auto">
            <a:xfrm>
              <a:off x="914" y="1782"/>
              <a:ext cx="979" cy="983"/>
            </a:xfrm>
            <a:prstGeom prst="diamond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 b="0">
                <a:latin typeface="Times" pitchFamily="18" charset="0"/>
              </a:endParaRPr>
            </a:p>
          </p:txBody>
        </p:sp>
      </p:grp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856656" y="5139655"/>
            <a:ext cx="2649538" cy="809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2000" tIns="0" rIns="72000" bIns="0"/>
          <a:lstStyle/>
          <a:p>
            <a:pPr marL="182563" indent="-182563" eaLnBrk="1" hangingPunct="1"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600" b="0" dirty="0">
                <a:solidFill>
                  <a:schemeClr val="accent3"/>
                </a:solidFill>
              </a:rPr>
              <a:t>Phase 1</a:t>
            </a:r>
          </a:p>
          <a:p>
            <a:pPr marL="182563" indent="-182563" eaLnBrk="1" hangingPunct="1"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200" b="0" dirty="0">
                <a:solidFill>
                  <a:schemeClr val="accent3"/>
                </a:solidFill>
              </a:rPr>
              <a:t>Change Drivers in Business</a:t>
            </a:r>
          </a:p>
          <a:p>
            <a:pPr marL="182563" indent="-182563" eaLnBrk="1" hangingPunct="1"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200" b="0" dirty="0">
                <a:solidFill>
                  <a:schemeClr val="accent3"/>
                </a:solidFill>
              </a:rPr>
              <a:t>New active resources</a:t>
            </a:r>
          </a:p>
          <a:p>
            <a:pPr marL="182563" indent="-182563" eaLnBrk="1" hangingPunct="1"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400" dirty="0">
                <a:solidFill>
                  <a:schemeClr val="accent3"/>
                </a:solidFill>
              </a:rPr>
              <a:t>Enabling technologies</a:t>
            </a:r>
          </a:p>
          <a:p>
            <a:pPr marL="182563" indent="-182563" eaLnBrk="1" hangingPunct="1"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2982913" y="4293096"/>
            <a:ext cx="2647950" cy="809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2000" tIns="0" rIns="72000" bIns="0"/>
          <a:lstStyle/>
          <a:p>
            <a:pPr marL="182563" indent="-182563">
              <a:lnSpc>
                <a:spcPct val="90000"/>
              </a:lnSpc>
              <a:buClr>
                <a:schemeClr val="tx2"/>
              </a:buClr>
              <a:buSzPct val="70000"/>
            </a:pPr>
            <a:r>
              <a:rPr lang="en-US" sz="1600" dirty="0">
                <a:solidFill>
                  <a:schemeClr val="accent3"/>
                </a:solidFill>
                <a:latin typeface="+mn-lt"/>
              </a:rPr>
              <a:t>Phase 2</a:t>
            </a:r>
          </a:p>
          <a:p>
            <a:pPr marL="182563" indent="-182563">
              <a:lnSpc>
                <a:spcPct val="90000"/>
              </a:lnSpc>
              <a:buClr>
                <a:schemeClr val="tx2"/>
              </a:buClr>
              <a:buSzPct val="70000"/>
            </a:pPr>
            <a:r>
              <a:rPr lang="en-US" sz="1200" dirty="0">
                <a:solidFill>
                  <a:schemeClr val="accent3"/>
                </a:solidFill>
                <a:latin typeface="+mn-lt"/>
              </a:rPr>
              <a:t>New Grid Architecture</a:t>
            </a:r>
          </a:p>
          <a:p>
            <a:pPr marL="182563" indent="-182563">
              <a:lnSpc>
                <a:spcPct val="90000"/>
              </a:lnSpc>
              <a:buClr>
                <a:schemeClr val="tx2"/>
              </a:buClr>
              <a:buSzPct val="70000"/>
            </a:pPr>
            <a:r>
              <a:rPr lang="en-US" sz="1200" dirty="0">
                <a:solidFill>
                  <a:schemeClr val="accent3"/>
                </a:solidFill>
                <a:latin typeface="+mn-lt"/>
              </a:rPr>
              <a:t>New Grid solutions</a:t>
            </a:r>
          </a:p>
          <a:p>
            <a:pPr marL="182563" indent="-182563">
              <a:lnSpc>
                <a:spcPct val="90000"/>
              </a:lnSpc>
              <a:buClr>
                <a:schemeClr val="tx2"/>
              </a:buClr>
              <a:buSzPct val="70000"/>
            </a:pPr>
            <a:r>
              <a:rPr lang="en-US" sz="1200" dirty="0">
                <a:solidFill>
                  <a:schemeClr val="accent3"/>
                </a:solidFill>
                <a:latin typeface="+mn-lt"/>
              </a:rPr>
              <a:t>Demonstrations</a:t>
            </a:r>
          </a:p>
          <a:p>
            <a:pPr marL="182563" indent="-182563">
              <a:lnSpc>
                <a:spcPct val="90000"/>
              </a:lnSpc>
              <a:buClr>
                <a:schemeClr val="tx2"/>
              </a:buClr>
              <a:buSzPct val="70000"/>
            </a:pPr>
            <a:endParaRPr lang="en-US" sz="12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38" name="Text Box 13"/>
          <p:cNvSpPr txBox="1">
            <a:spLocks noChangeArrowheads="1"/>
          </p:cNvSpPr>
          <p:nvPr/>
        </p:nvSpPr>
        <p:spPr bwMode="auto">
          <a:xfrm>
            <a:off x="5878677" y="4513441"/>
            <a:ext cx="6976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39" name="Text Box 13"/>
          <p:cNvSpPr txBox="1">
            <a:spLocks noChangeArrowheads="1"/>
          </p:cNvSpPr>
          <p:nvPr/>
        </p:nvSpPr>
        <p:spPr bwMode="auto">
          <a:xfrm>
            <a:off x="4655186" y="5333558"/>
            <a:ext cx="80021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r>
              <a:rPr lang="en-US" dirty="0"/>
              <a:t>2009</a:t>
            </a:r>
          </a:p>
        </p:txBody>
      </p:sp>
      <p:sp>
        <p:nvSpPr>
          <p:cNvPr id="140" name="Text Box 13"/>
          <p:cNvSpPr txBox="1">
            <a:spLocks noChangeArrowheads="1"/>
          </p:cNvSpPr>
          <p:nvPr/>
        </p:nvSpPr>
        <p:spPr bwMode="auto">
          <a:xfrm>
            <a:off x="8021445" y="2786385"/>
            <a:ext cx="6976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141" name="Text Box 13"/>
          <p:cNvSpPr txBox="1">
            <a:spLocks noChangeArrowheads="1"/>
          </p:cNvSpPr>
          <p:nvPr/>
        </p:nvSpPr>
        <p:spPr bwMode="auto">
          <a:xfrm>
            <a:off x="8914264" y="1954530"/>
            <a:ext cx="6976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4031654" y="3429000"/>
            <a:ext cx="2649538" cy="809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2000" tIns="0" rIns="72000" bIns="0"/>
          <a:lstStyle/>
          <a:p>
            <a:pPr marL="182563" indent="-182563" eaLnBrk="1" hangingPunct="1"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600" dirty="0">
                <a:solidFill>
                  <a:schemeClr val="accent3"/>
                </a:solidFill>
                <a:latin typeface="+mn-lt"/>
              </a:rPr>
              <a:t>Phase 3</a:t>
            </a:r>
          </a:p>
          <a:p>
            <a:pPr marL="182563" indent="-182563" eaLnBrk="1" hangingPunct="1"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200" dirty="0">
                <a:solidFill>
                  <a:schemeClr val="accent3"/>
                </a:solidFill>
                <a:latin typeface="+mn-lt"/>
              </a:rPr>
              <a:t>New Energy Markets on SG</a:t>
            </a:r>
          </a:p>
          <a:p>
            <a:pPr marL="182563" indent="-182563" eaLnBrk="1" hangingPunct="1"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200" dirty="0">
                <a:solidFill>
                  <a:schemeClr val="accent3"/>
                </a:solidFill>
                <a:latin typeface="+mn-lt"/>
              </a:rPr>
              <a:t>Smart Customer Interfaces</a:t>
            </a:r>
          </a:p>
          <a:p>
            <a:pPr marL="182563" indent="-182563" eaLnBrk="1" hangingPunct="1"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200" dirty="0">
                <a:solidFill>
                  <a:schemeClr val="accent3"/>
                </a:solidFill>
                <a:latin typeface="+mn-lt"/>
              </a:rPr>
              <a:t>Safe operation of SG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5185370" y="2564904"/>
            <a:ext cx="2647950" cy="809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2000" tIns="0" rIns="72000" bIns="0"/>
          <a:lstStyle/>
          <a:p>
            <a:pPr marL="182563" indent="-182563">
              <a:lnSpc>
                <a:spcPct val="90000"/>
              </a:lnSpc>
              <a:buClr>
                <a:schemeClr val="tx2"/>
              </a:buClr>
              <a:buSzPct val="70000"/>
            </a:pPr>
            <a:r>
              <a:rPr lang="en-US" sz="1600" dirty="0">
                <a:solidFill>
                  <a:schemeClr val="accent3"/>
                </a:solidFill>
                <a:latin typeface="+mn-lt"/>
              </a:rPr>
              <a:t>Phase 4</a:t>
            </a:r>
          </a:p>
          <a:p>
            <a:pPr marL="182563" indent="-182563">
              <a:lnSpc>
                <a:spcPct val="90000"/>
              </a:lnSpc>
              <a:buClr>
                <a:schemeClr val="tx2"/>
              </a:buClr>
              <a:buSzPct val="70000"/>
            </a:pPr>
            <a:r>
              <a:rPr lang="en-US" sz="1200" dirty="0">
                <a:solidFill>
                  <a:schemeClr val="accent3"/>
                </a:solidFill>
                <a:latin typeface="+mn-lt"/>
              </a:rPr>
              <a:t>New ICT &amp; Automation</a:t>
            </a:r>
          </a:p>
          <a:p>
            <a:pPr marL="182563" indent="-182563">
              <a:lnSpc>
                <a:spcPct val="90000"/>
              </a:lnSpc>
              <a:buClr>
                <a:schemeClr val="tx2"/>
              </a:buClr>
              <a:buSzPct val="70000"/>
            </a:pPr>
            <a:r>
              <a:rPr lang="en-US" sz="1200" dirty="0">
                <a:solidFill>
                  <a:schemeClr val="accent3"/>
                </a:solidFill>
                <a:latin typeface="+mn-lt"/>
              </a:rPr>
              <a:t>New ways of planning grids</a:t>
            </a:r>
          </a:p>
          <a:p>
            <a:pPr marL="182563" indent="-182563">
              <a:lnSpc>
                <a:spcPct val="90000"/>
              </a:lnSpc>
              <a:buClr>
                <a:schemeClr val="tx2"/>
              </a:buClr>
              <a:buSzPct val="70000"/>
            </a:pPr>
            <a:r>
              <a:rPr lang="en-US" sz="1200" dirty="0">
                <a:solidFill>
                  <a:schemeClr val="accent3"/>
                </a:solidFill>
                <a:latin typeface="+mn-lt"/>
              </a:rPr>
              <a:t>New Business Opportunities</a:t>
            </a:r>
          </a:p>
          <a:p>
            <a:pPr marL="182563" indent="-182563">
              <a:lnSpc>
                <a:spcPct val="90000"/>
              </a:lnSpc>
              <a:buClr>
                <a:schemeClr val="tx2"/>
              </a:buClr>
              <a:buSzPct val="70000"/>
            </a:pPr>
            <a:endParaRPr lang="en-US" sz="12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37" name="AutoShape 5"/>
          <p:cNvSpPr>
            <a:spLocks noChangeArrowheads="1"/>
          </p:cNvSpPr>
          <p:nvPr/>
        </p:nvSpPr>
        <p:spPr bwMode="auto">
          <a:xfrm rot="-2200461">
            <a:off x="1262063" y="3101872"/>
            <a:ext cx="5497512" cy="446087"/>
          </a:xfrm>
          <a:prstGeom prst="rightArrow">
            <a:avLst>
              <a:gd name="adj1" fmla="val 59426"/>
              <a:gd name="adj2" fmla="val 77595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980728"/>
            <a:ext cx="9561512" cy="4638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marL="174625" indent="-174625" algn="ctr">
              <a:lnSpc>
                <a:spcPct val="120000"/>
              </a:lnSpc>
              <a:buClr>
                <a:srgbClr val="0066FF"/>
              </a:buClr>
              <a:buFont typeface="Wingdings" pitchFamily="2" charset="2"/>
              <a:buNone/>
            </a:pPr>
            <a:r>
              <a:rPr lang="en-GB" sz="2000" b="1" dirty="0">
                <a:latin typeface="+mj-lt"/>
              </a:rPr>
              <a:t>Interactive customer – an active resource</a:t>
            </a:r>
            <a:r>
              <a:rPr lang="en-GB" sz="1600" dirty="0">
                <a:latin typeface="+mj-lt"/>
              </a:rPr>
              <a:t>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227252" y="1563708"/>
            <a:ext cx="1432586" cy="400110"/>
          </a:xfrm>
          <a:prstGeom prst="rect">
            <a:avLst/>
          </a:prstGeom>
          <a:solidFill>
            <a:schemeClr val="tx2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solidFill>
                  <a:schemeClr val="lt1"/>
                </a:solidFill>
                <a:latin typeface="+mj-lt"/>
              </a:rPr>
              <a:t>Efficient operation of energy system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716592" y="1563708"/>
            <a:ext cx="1386152" cy="400110"/>
          </a:xfrm>
          <a:prstGeom prst="rect">
            <a:avLst/>
          </a:prstGeom>
          <a:solidFill>
            <a:schemeClr val="tx2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solidFill>
                  <a:schemeClr val="lt1"/>
                </a:solidFill>
                <a:latin typeface="+mj-lt"/>
              </a:rPr>
              <a:t>Energy efficiency of end use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159497" y="1565295"/>
            <a:ext cx="1386152" cy="400110"/>
          </a:xfrm>
          <a:prstGeom prst="rect">
            <a:avLst/>
          </a:prstGeom>
          <a:solidFill>
            <a:schemeClr val="tx2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solidFill>
                  <a:schemeClr val="lt1"/>
                </a:solidFill>
                <a:latin typeface="+mj-lt"/>
              </a:rPr>
              <a:t>Market participation; loads, DG, storages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170852" y="1541483"/>
            <a:ext cx="1957123" cy="400110"/>
          </a:xfrm>
          <a:prstGeom prst="rect">
            <a:avLst/>
          </a:prstGeom>
          <a:solidFill>
            <a:schemeClr val="tx2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solidFill>
                  <a:schemeClr val="lt1"/>
                </a:solidFill>
                <a:latin typeface="+mj-lt"/>
              </a:rPr>
              <a:t>Quality of supply; voltage, uninterrupted use of E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0" y="1556792"/>
            <a:ext cx="1166019" cy="369332"/>
          </a:xfrm>
          <a:prstGeom prst="rect">
            <a:avLst/>
          </a:prstGeom>
          <a:solidFill>
            <a:schemeClr val="tx2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800" dirty="0">
                <a:latin typeface="+mj-lt"/>
              </a:rPr>
              <a:t>Vision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5653996" y="1544658"/>
            <a:ext cx="1386152" cy="400110"/>
          </a:xfrm>
          <a:prstGeom prst="rect">
            <a:avLst/>
          </a:prstGeom>
          <a:solidFill>
            <a:schemeClr val="tx2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solidFill>
                  <a:schemeClr val="lt1"/>
                </a:solidFill>
                <a:latin typeface="+mj-lt"/>
              </a:rPr>
              <a:t>Easy and secure operation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0" y="2299047"/>
            <a:ext cx="1341438" cy="641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800" dirty="0">
                <a:latin typeface="+mj-lt"/>
              </a:rPr>
              <a:t>Research topics</a:t>
            </a:r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V="1">
            <a:off x="0" y="2132855"/>
            <a:ext cx="956151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1425708" y="2268885"/>
            <a:ext cx="2015596" cy="14542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200" b="1" dirty="0">
                <a:solidFill>
                  <a:schemeClr val="lt1"/>
                </a:solidFill>
                <a:latin typeface="+mj-lt"/>
              </a:rPr>
              <a:t>Behaviour of interactive customer; 2012,2020,2035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GB" sz="700" dirty="0">
                <a:solidFill>
                  <a:schemeClr val="lt1"/>
                </a:solidFill>
                <a:latin typeface="+mj-lt"/>
              </a:rPr>
              <a:t> needs, hopes, requirements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GB" sz="700" dirty="0">
                <a:solidFill>
                  <a:schemeClr val="lt1"/>
                </a:solidFill>
                <a:latin typeface="+mj-lt"/>
              </a:rPr>
              <a:t> use of energy in 2020, 2035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GB" sz="700" dirty="0">
                <a:solidFill>
                  <a:schemeClr val="lt1"/>
                </a:solidFill>
                <a:latin typeface="+mj-lt"/>
              </a:rPr>
              <a:t> classification of customers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GB" sz="700" dirty="0">
                <a:solidFill>
                  <a:schemeClr val="lt1"/>
                </a:solidFill>
                <a:latin typeface="+mj-lt"/>
              </a:rPr>
              <a:t> classification of loads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GB" sz="700" dirty="0">
                <a:solidFill>
                  <a:schemeClr val="lt1"/>
                </a:solidFill>
                <a:latin typeface="+mj-lt"/>
              </a:rPr>
              <a:t> use </a:t>
            </a:r>
            <a:r>
              <a:rPr lang="en-GB" sz="700" dirty="0" smtClean="0">
                <a:solidFill>
                  <a:schemeClr val="lt1"/>
                </a:solidFill>
                <a:latin typeface="+mj-lt"/>
              </a:rPr>
              <a:t>cases</a:t>
            </a:r>
            <a:endParaRPr lang="en-GB" sz="700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6313532" y="3675504"/>
            <a:ext cx="3133460" cy="7617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200" dirty="0">
                <a:solidFill>
                  <a:schemeClr val="lt1"/>
                </a:solidFill>
                <a:latin typeface="+mj-lt"/>
              </a:rPr>
              <a:t>Potential for demand </a:t>
            </a:r>
            <a:r>
              <a:rPr lang="en-GB" sz="1200" dirty="0" smtClean="0">
                <a:solidFill>
                  <a:schemeClr val="lt1"/>
                </a:solidFill>
                <a:latin typeface="+mj-lt"/>
              </a:rPr>
              <a:t>response</a:t>
            </a:r>
            <a:endParaRPr lang="en-GB" sz="700" dirty="0">
              <a:solidFill>
                <a:schemeClr val="lt1"/>
              </a:solidFill>
              <a:latin typeface="+mj-lt"/>
            </a:endParaRPr>
          </a:p>
          <a:p>
            <a:pPr algn="l">
              <a:spcBef>
                <a:spcPct val="50000"/>
              </a:spcBef>
            </a:pPr>
            <a:r>
              <a:rPr lang="en-GB" sz="700" dirty="0">
                <a:solidFill>
                  <a:schemeClr val="lt1"/>
                </a:solidFill>
                <a:latin typeface="+mj-lt"/>
              </a:rPr>
              <a:t>- classification of customers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GB" sz="700" dirty="0">
                <a:solidFill>
                  <a:schemeClr val="lt1"/>
                </a:solidFill>
                <a:latin typeface="+mj-lt"/>
              </a:rPr>
              <a:t> classification of loads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GB" sz="700" dirty="0">
                <a:solidFill>
                  <a:schemeClr val="lt1"/>
                </a:solidFill>
                <a:latin typeface="+mj-lt"/>
              </a:rPr>
              <a:t> incentives and barriers for different market players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7430110" y="2949768"/>
            <a:ext cx="2015596" cy="6232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200" dirty="0">
                <a:solidFill>
                  <a:schemeClr val="lt1"/>
                </a:solidFill>
                <a:latin typeface="+mj-lt"/>
              </a:rPr>
              <a:t>Estimation of loads, generation and storages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GB" sz="700" dirty="0">
                <a:solidFill>
                  <a:schemeClr val="lt1"/>
                </a:solidFill>
                <a:latin typeface="+mj-lt"/>
              </a:rPr>
              <a:t>Methods, algorithms and systems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3922212" y="2953346"/>
            <a:ext cx="2587148" cy="6232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200" dirty="0">
                <a:solidFill>
                  <a:schemeClr val="lt1"/>
                </a:solidFill>
                <a:latin typeface="+mj-lt"/>
              </a:rPr>
              <a:t>Smart local control of loads, generation and storages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GB" sz="700" dirty="0">
                <a:solidFill>
                  <a:schemeClr val="lt1"/>
                </a:solidFill>
                <a:latin typeface="+mj-lt"/>
              </a:rPr>
              <a:t>technology, methods and algorithms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7415848" y="4732040"/>
            <a:ext cx="2015596" cy="116185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200" dirty="0">
                <a:solidFill>
                  <a:schemeClr val="lt1"/>
                </a:solidFill>
                <a:latin typeface="+mj-lt"/>
              </a:rPr>
              <a:t>Concept of interactive two-way customer gateway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GB" sz="700" dirty="0">
                <a:solidFill>
                  <a:schemeClr val="lt1"/>
                </a:solidFill>
                <a:latin typeface="+mj-lt"/>
              </a:rPr>
              <a:t>‘power line’, home automation, user interface, ICT systems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GB" sz="700" dirty="0">
                <a:solidFill>
                  <a:schemeClr val="lt1"/>
                </a:solidFill>
                <a:latin typeface="+mj-lt"/>
              </a:rPr>
              <a:t> technology, functions, I/O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GB" sz="700" dirty="0">
                <a:solidFill>
                  <a:schemeClr val="lt1"/>
                </a:solidFill>
                <a:latin typeface="+mj-lt"/>
              </a:rPr>
              <a:t> requirements, concept, proof of concept, pilots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3934883" y="2259361"/>
            <a:ext cx="4939242" cy="6001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200" dirty="0">
                <a:solidFill>
                  <a:schemeClr val="lt1"/>
                </a:solidFill>
                <a:latin typeface="+mj-lt"/>
              </a:rPr>
              <a:t>Management of interactive customer gateways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GB" sz="700" dirty="0">
                <a:solidFill>
                  <a:schemeClr val="lt1"/>
                </a:solidFill>
                <a:latin typeface="+mj-lt"/>
              </a:rPr>
              <a:t>‘power line’, home automation, user interface, ICT architecture and interfaces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GB" sz="700" dirty="0">
                <a:solidFill>
                  <a:schemeClr val="lt1"/>
                </a:solidFill>
                <a:latin typeface="+mj-lt"/>
              </a:rPr>
              <a:t> optimal operation of energy system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4376936" y="4725144"/>
            <a:ext cx="2679435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200" dirty="0">
                <a:solidFill>
                  <a:schemeClr val="lt1"/>
                </a:solidFill>
                <a:latin typeface="+mj-lt"/>
              </a:rPr>
              <a:t>Impacts of interactive customers and customer gateway for market players and energy system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1398320" y="4714835"/>
            <a:ext cx="2679435" cy="9464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200" dirty="0">
                <a:solidFill>
                  <a:schemeClr val="lt1"/>
                </a:solidFill>
                <a:latin typeface="+mj-lt"/>
              </a:rPr>
              <a:t>Business potential and models for different market  players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GB" sz="700" dirty="0">
                <a:solidFill>
                  <a:schemeClr val="lt1"/>
                </a:solidFill>
                <a:latin typeface="+mj-lt"/>
              </a:rPr>
              <a:t> value chain, new market roles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GB" sz="700" dirty="0">
                <a:solidFill>
                  <a:schemeClr val="lt1"/>
                </a:solidFill>
                <a:latin typeface="+mj-lt"/>
              </a:rPr>
              <a:t> new services, new players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GB" sz="700" dirty="0">
                <a:solidFill>
                  <a:schemeClr val="lt1"/>
                </a:solidFill>
                <a:latin typeface="+mj-lt"/>
              </a:rPr>
              <a:t> how to share the risks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1398320" y="3856856"/>
            <a:ext cx="1077367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200" dirty="0">
                <a:solidFill>
                  <a:schemeClr val="lt1"/>
                </a:solidFill>
                <a:latin typeface="+mj-lt"/>
              </a:rPr>
              <a:t>Data security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3921636" y="3680460"/>
            <a:ext cx="2016224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200" dirty="0">
                <a:solidFill>
                  <a:schemeClr val="lt1"/>
                </a:solidFill>
                <a:latin typeface="+mj-lt"/>
              </a:rPr>
              <a:t>Customer trust and privacy</a:t>
            </a: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1398320" y="4288904"/>
            <a:ext cx="2280418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200" dirty="0">
                <a:solidFill>
                  <a:schemeClr val="lt1"/>
                </a:solidFill>
                <a:latin typeface="+mj-lt"/>
              </a:rPr>
              <a:t>Legislation and standardisation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60388" y="404813"/>
            <a:ext cx="8713787" cy="1079500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95000"/>
              </a:lnSpc>
              <a:defRPr/>
            </a:pPr>
            <a:r>
              <a:rPr lang="en-US" sz="2800" kern="0" dirty="0">
                <a:solidFill>
                  <a:srgbClr val="868688"/>
                </a:solidFill>
                <a:latin typeface="+mj-lt"/>
                <a:ea typeface="+mj-ea"/>
                <a:cs typeface="+mj-cs"/>
              </a:rPr>
              <a:t>Smart Grid </a:t>
            </a:r>
            <a:r>
              <a:rPr lang="en-US" sz="2800" kern="0" dirty="0" smtClean="0">
                <a:solidFill>
                  <a:srgbClr val="868688"/>
                </a:solidFill>
                <a:latin typeface="+mj-lt"/>
                <a:ea typeface="+mj-ea"/>
                <a:cs typeface="+mj-cs"/>
              </a:rPr>
              <a:t>Needs for Development</a:t>
            </a:r>
            <a:endParaRPr lang="en-US" sz="2800" kern="0" dirty="0">
              <a:solidFill>
                <a:srgbClr val="86868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8" name="Picture 2" descr="C:\Documents and Settings\gulicole\Desktop\tekes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0632" y="6093296"/>
            <a:ext cx="798735" cy="608826"/>
          </a:xfrm>
          <a:prstGeom prst="rect">
            <a:avLst/>
          </a:prstGeom>
          <a:noFill/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8588" y="6308725"/>
            <a:ext cx="431800" cy="288925"/>
          </a:xfrm>
        </p:spPr>
        <p:txBody>
          <a:bodyPr/>
          <a:lstStyle/>
          <a:p>
            <a:fld id="{5C8E9188-04D1-4341-8FB0-90745CC8A40B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552360" y="6334013"/>
            <a:ext cx="2305050" cy="288925"/>
          </a:xfrm>
        </p:spPr>
        <p:txBody>
          <a:bodyPr/>
          <a:lstStyle/>
          <a:p>
            <a:r>
              <a:rPr lang="en-GB" dirty="0" smtClean="0"/>
              <a:t>24.01.2012</a:t>
            </a:r>
            <a:endParaRPr lang="fi-FI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5438" y="6308725"/>
            <a:ext cx="5183187" cy="288925"/>
          </a:xfrm>
        </p:spPr>
        <p:txBody>
          <a:bodyPr/>
          <a:lstStyle/>
          <a:p>
            <a:r>
              <a:rPr lang="en-US" dirty="0" smtClean="0"/>
              <a:t>APEC-ISGAN Smart Grid Test Bed Networks Workshop</a:t>
            </a:r>
            <a:endParaRPr lang="fi-FI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gulicole\Desktop\tekes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0632" y="6093296"/>
            <a:ext cx="798735" cy="608826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AD67-B6C2-4536-8550-213506510C88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Electricity Solutions and Distribution / Oleg Gulich</a:t>
            </a:r>
            <a:endParaRPr lang="fi-FI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5026025"/>
          </a:xfrm>
          <a:prstGeom prst="rect">
            <a:avLst/>
          </a:prstGeom>
          <a:noFill/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52360" y="6334013"/>
            <a:ext cx="2305050" cy="288925"/>
          </a:xfrm>
        </p:spPr>
        <p:txBody>
          <a:bodyPr/>
          <a:lstStyle/>
          <a:p>
            <a:r>
              <a:rPr lang="en-GB" dirty="0" smtClean="0"/>
              <a:t>24.01.2012</a:t>
            </a:r>
            <a:endParaRPr lang="fi-FI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60388" y="404813"/>
            <a:ext cx="8713787" cy="1079500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95000"/>
              </a:lnSpc>
              <a:defRPr/>
            </a:pPr>
            <a:r>
              <a:rPr lang="en-US" sz="2800" kern="0" dirty="0">
                <a:solidFill>
                  <a:srgbClr val="868688"/>
                </a:solidFill>
                <a:latin typeface="+mj-lt"/>
                <a:ea typeface="+mj-ea"/>
                <a:cs typeface="+mj-cs"/>
              </a:rPr>
              <a:t>Smart Grid </a:t>
            </a:r>
            <a:r>
              <a:rPr lang="en-US" sz="2800" kern="0" dirty="0" smtClean="0">
                <a:solidFill>
                  <a:srgbClr val="868688"/>
                </a:solidFill>
                <a:latin typeface="+mj-lt"/>
                <a:ea typeface="+mj-ea"/>
                <a:cs typeface="+mj-cs"/>
              </a:rPr>
              <a:t>Evolution</a:t>
            </a:r>
            <a:endParaRPr lang="en-US" sz="2800" kern="0" dirty="0">
              <a:solidFill>
                <a:srgbClr val="868688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Smart Grid Test Bed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7900" indent="-288925">
              <a:buAutoNum type="arabicPeriod"/>
              <a:tabLst>
                <a:tab pos="974725" algn="l"/>
              </a:tabLst>
            </a:pPr>
            <a:r>
              <a:rPr lang="en-US" dirty="0" smtClean="0"/>
              <a:t>Capabilities of the facility</a:t>
            </a:r>
          </a:p>
          <a:p>
            <a:pPr marL="977900" indent="-288925">
              <a:buAutoNum type="arabicPeriod"/>
            </a:pPr>
            <a:r>
              <a:rPr lang="en-US" dirty="0" smtClean="0"/>
              <a:t>Research and technology focus areas of facility</a:t>
            </a:r>
          </a:p>
          <a:p>
            <a:pPr marL="977900" indent="-288925">
              <a:buAutoNum type="arabicPeriod"/>
            </a:pPr>
            <a:r>
              <a:rPr lang="en-US" dirty="0" smtClean="0"/>
              <a:t>Anticipated values and results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E9188-04D1-4341-8FB0-90745CC8A40B}" type="slidenum">
              <a:rPr lang="fi-FI" smtClean="0"/>
              <a:pPr/>
              <a:t>7</a:t>
            </a:fld>
            <a:endParaRPr lang="fi-FI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8459788" y="0"/>
            <a:ext cx="1446212" cy="1247775"/>
            <a:chOff x="7697788" y="0"/>
            <a:chExt cx="1446212" cy="1247775"/>
          </a:xfrm>
        </p:grpSpPr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7886700" y="0"/>
              <a:ext cx="1257300" cy="1079500"/>
            </a:xfrm>
            <a:prstGeom prst="rect">
              <a:avLst/>
            </a:prstGeom>
            <a:gradFill rotWithShape="1">
              <a:gsLst>
                <a:gs pos="0">
                  <a:srgbClr val="34C333">
                    <a:gamma/>
                    <a:tint val="63529"/>
                    <a:invGamma/>
                  </a:srgbClr>
                </a:gs>
                <a:gs pos="50000">
                  <a:srgbClr val="34C333"/>
                </a:gs>
                <a:gs pos="100000">
                  <a:srgbClr val="34C333">
                    <a:gamma/>
                    <a:tint val="63529"/>
                    <a:invGamma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5" name="Picture 8" descr="cornerThing"/>
            <p:cNvPicPr>
              <a:picLocks noChangeAspect="1" noChangeArrowheads="1"/>
            </p:cNvPicPr>
            <p:nvPr/>
          </p:nvPicPr>
          <p:blipFill>
            <a:blip r:embed="rId2" cstate="print"/>
            <a:srcRect t="1202" r="926"/>
            <a:stretch>
              <a:fillRect/>
            </a:stretch>
          </p:blipFill>
          <p:spPr bwMode="auto">
            <a:xfrm>
              <a:off x="7697788" y="0"/>
              <a:ext cx="1446212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 rot="2409915">
              <a:off x="8210550" y="233363"/>
              <a:ext cx="912813" cy="2746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chemeClr val="bg2">
                  <a:gamma/>
                  <a:shade val="60000"/>
                  <a:invGamma/>
                </a:schemeClr>
              </a:prstShdw>
            </a:effectLst>
          </p:spPr>
          <p:txBody>
            <a:bodyPr lIns="0" tIns="0" rIns="0" bIns="0">
              <a:spAutoFit/>
            </a:bodyPr>
            <a:lstStyle/>
            <a:p>
              <a:pPr marL="184150" indent="-184150" algn="ctr" defTabSz="933450">
                <a:spcBef>
                  <a:spcPct val="15000"/>
                </a:spcBef>
                <a:spcAft>
                  <a:spcPct val="15000"/>
                </a:spcAft>
                <a:buClr>
                  <a:schemeClr val="tx1"/>
                </a:buClr>
                <a:buFont typeface="Wingdings" pitchFamily="2" charset="2"/>
                <a:buNone/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+mn-lt"/>
                </a:rPr>
                <a:t>ISGAN</a:t>
              </a:r>
              <a:endParaRPr lang="en-US" sz="1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52360" y="6334013"/>
            <a:ext cx="2305050" cy="288925"/>
          </a:xfrm>
        </p:spPr>
        <p:txBody>
          <a:bodyPr/>
          <a:lstStyle/>
          <a:p>
            <a:r>
              <a:rPr lang="en-GB" dirty="0" smtClean="0"/>
              <a:t>24.01.2012</a:t>
            </a:r>
            <a:endParaRPr lang="fi-FI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5438" y="6308725"/>
            <a:ext cx="5183187" cy="288925"/>
          </a:xfrm>
        </p:spPr>
        <p:txBody>
          <a:bodyPr/>
          <a:lstStyle/>
          <a:p>
            <a:r>
              <a:rPr lang="en-US" dirty="0" smtClean="0"/>
              <a:t>APEC-ISGAN Smart Grid Test Bed Networks Workshop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5616319" y="668015"/>
            <a:ext cx="96308" cy="142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lIns="0" tIns="0" rIns="0" bIns="0">
            <a:spAutoFit/>
          </a:bodyPr>
          <a:lstStyle/>
          <a:p>
            <a:pPr marL="184150" indent="-184150" defTabSz="933450">
              <a:lnSpc>
                <a:spcPct val="85000"/>
              </a:lnSpc>
              <a:spcBef>
                <a:spcPct val="15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sz="1100">
              <a:latin typeface="+mn-lt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4591324" y="2438078"/>
            <a:ext cx="4681273" cy="30289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46800" tIns="10800" rIns="10800" bIns="10800" anchor="ctr"/>
          <a:lstStyle/>
          <a:p>
            <a:pPr marL="185738" indent="-185738" algn="l" defTabSz="762000">
              <a:lnSpc>
                <a:spcPct val="85000"/>
              </a:lnSpc>
              <a:spcBef>
                <a:spcPct val="15000"/>
              </a:spcBef>
              <a:buClr>
                <a:schemeClr val="accent2"/>
              </a:buClr>
              <a:buSzPct val="110000"/>
              <a:defRPr/>
            </a:pPr>
            <a:r>
              <a:rPr lang="en-US" sz="1700" dirty="0">
                <a:solidFill>
                  <a:srgbClr val="232323"/>
                </a:solidFill>
                <a:latin typeface="+mn-lt"/>
              </a:rPr>
              <a:t>Fault tolerant power grids</a:t>
            </a:r>
          </a:p>
          <a:p>
            <a:pPr marL="541338" lvl="1" indent="-176213" algn="l" defTabSz="762000">
              <a:lnSpc>
                <a:spcPct val="85000"/>
              </a:lnSpc>
              <a:spcBef>
                <a:spcPct val="15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 sz="1700" dirty="0">
                <a:solidFill>
                  <a:srgbClr val="232323"/>
                </a:solidFill>
                <a:latin typeface="+mn-lt"/>
              </a:rPr>
              <a:t>Self-healing concept by a high level of grid automation</a:t>
            </a:r>
          </a:p>
          <a:p>
            <a:pPr marL="541338" lvl="1" indent="-176213" algn="l" defTabSz="762000">
              <a:lnSpc>
                <a:spcPct val="85000"/>
              </a:lnSpc>
              <a:spcBef>
                <a:spcPct val="15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 sz="1700" dirty="0">
                <a:solidFill>
                  <a:srgbClr val="232323"/>
                </a:solidFill>
                <a:latin typeface="+mn-lt"/>
              </a:rPr>
              <a:t>Island mode operation of the distribution grid and distributed energy storages</a:t>
            </a:r>
          </a:p>
          <a:p>
            <a:pPr marL="185738" indent="-185738" algn="l" defTabSz="762000">
              <a:lnSpc>
                <a:spcPct val="85000"/>
              </a:lnSpc>
              <a:spcBef>
                <a:spcPct val="15000"/>
              </a:spcBef>
              <a:buClr>
                <a:schemeClr val="accent2"/>
              </a:buClr>
              <a:buSzPct val="110000"/>
              <a:defRPr/>
            </a:pPr>
            <a:endParaRPr lang="en-US" sz="1700" dirty="0" smtClean="0">
              <a:solidFill>
                <a:srgbClr val="232323"/>
              </a:solidFill>
              <a:latin typeface="+mn-lt"/>
            </a:endParaRPr>
          </a:p>
          <a:p>
            <a:pPr marL="185738" indent="-185738" algn="l" defTabSz="762000">
              <a:lnSpc>
                <a:spcPct val="85000"/>
              </a:lnSpc>
              <a:spcBef>
                <a:spcPct val="15000"/>
              </a:spcBef>
              <a:buClr>
                <a:schemeClr val="accent2"/>
              </a:buClr>
              <a:buSzPct val="110000"/>
              <a:defRPr/>
            </a:pPr>
            <a:r>
              <a:rPr lang="en-US" sz="1700" dirty="0" smtClean="0">
                <a:solidFill>
                  <a:srgbClr val="232323"/>
                </a:solidFill>
                <a:latin typeface="+mn-lt"/>
              </a:rPr>
              <a:t>New </a:t>
            </a:r>
            <a:r>
              <a:rPr lang="en-US" sz="1700" dirty="0">
                <a:solidFill>
                  <a:srgbClr val="232323"/>
                </a:solidFill>
                <a:latin typeface="+mn-lt"/>
              </a:rPr>
              <a:t>end customer services</a:t>
            </a:r>
          </a:p>
          <a:p>
            <a:pPr marL="541338" lvl="1" indent="-176213" algn="l" defTabSz="762000">
              <a:lnSpc>
                <a:spcPct val="85000"/>
              </a:lnSpc>
              <a:spcBef>
                <a:spcPct val="15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 sz="1700" dirty="0">
                <a:solidFill>
                  <a:srgbClr val="232323"/>
                </a:solidFill>
                <a:latin typeface="+mn-lt"/>
              </a:rPr>
              <a:t>New services for </a:t>
            </a:r>
            <a:r>
              <a:rPr lang="en-US" sz="1700" dirty="0" err="1">
                <a:solidFill>
                  <a:srgbClr val="232323"/>
                </a:solidFill>
                <a:latin typeface="+mn-lt"/>
              </a:rPr>
              <a:t>eMobility</a:t>
            </a:r>
            <a:endParaRPr lang="en-US" sz="1700" dirty="0">
              <a:solidFill>
                <a:srgbClr val="232323"/>
              </a:solidFill>
              <a:latin typeface="+mn-lt"/>
            </a:endParaRPr>
          </a:p>
          <a:p>
            <a:pPr marL="541338" lvl="1" indent="-176213" algn="l" defTabSz="762000">
              <a:lnSpc>
                <a:spcPct val="85000"/>
              </a:lnSpc>
              <a:spcBef>
                <a:spcPct val="15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 sz="1700" dirty="0">
                <a:solidFill>
                  <a:srgbClr val="232323"/>
                </a:solidFill>
                <a:latin typeface="+mn-lt"/>
              </a:rPr>
              <a:t>New market based energy services</a:t>
            </a:r>
          </a:p>
          <a:p>
            <a:pPr marL="541338" lvl="1" indent="-176213" algn="l" defTabSz="762000">
              <a:lnSpc>
                <a:spcPct val="85000"/>
              </a:lnSpc>
              <a:spcBef>
                <a:spcPct val="15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 sz="1700" dirty="0">
                <a:solidFill>
                  <a:srgbClr val="232323"/>
                </a:solidFill>
                <a:latin typeface="+mn-lt"/>
              </a:rPr>
              <a:t>VPP concepts including solar, wind and demand response</a:t>
            </a:r>
          </a:p>
          <a:p>
            <a:pPr marL="541338" lvl="1" indent="-176213" algn="l" defTabSz="762000">
              <a:lnSpc>
                <a:spcPct val="85000"/>
              </a:lnSpc>
              <a:spcBef>
                <a:spcPct val="15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 sz="1700" dirty="0">
                <a:solidFill>
                  <a:srgbClr val="232323"/>
                </a:solidFill>
                <a:latin typeface="+mn-lt"/>
              </a:rPr>
              <a:t>Energy storages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245410" y="841054"/>
            <a:ext cx="8936038" cy="15970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lIns="46800" tIns="46800" rIns="10800" bIns="46800" anchor="ctr"/>
          <a:lstStyle/>
          <a:p>
            <a:pPr marL="185738" indent="-185738" algn="l" defTabSz="762000">
              <a:lnSpc>
                <a:spcPct val="85000"/>
              </a:lnSpc>
              <a:spcBef>
                <a:spcPct val="15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700" dirty="0">
                <a:solidFill>
                  <a:srgbClr val="232323"/>
                </a:solidFill>
                <a:latin typeface="+mn-lt"/>
              </a:rPr>
              <a:t>Elements of a carbon neutral power system</a:t>
            </a:r>
          </a:p>
          <a:p>
            <a:pPr marL="628650" indent="-185738" algn="l" defTabSz="762000">
              <a:lnSpc>
                <a:spcPct val="85000"/>
              </a:lnSpc>
              <a:spcBef>
                <a:spcPct val="15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 sz="1700" dirty="0">
                <a:solidFill>
                  <a:srgbClr val="232323"/>
                </a:solidFill>
                <a:latin typeface="+mn-lt"/>
              </a:rPr>
              <a:t>Distributed renewable generation and market based demand response</a:t>
            </a:r>
          </a:p>
          <a:p>
            <a:pPr marL="628650" indent="-185738" algn="l" defTabSz="762000">
              <a:lnSpc>
                <a:spcPct val="85000"/>
              </a:lnSpc>
              <a:spcBef>
                <a:spcPct val="15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 sz="1700" dirty="0" err="1">
                <a:solidFill>
                  <a:srgbClr val="232323"/>
                </a:solidFill>
                <a:latin typeface="+mn-lt"/>
              </a:rPr>
              <a:t>eMobility</a:t>
            </a:r>
            <a:endParaRPr lang="en-US" sz="1700" dirty="0">
              <a:solidFill>
                <a:srgbClr val="232323"/>
              </a:solidFill>
              <a:latin typeface="+mn-lt"/>
            </a:endParaRPr>
          </a:p>
          <a:p>
            <a:pPr marL="628650" indent="-185738" algn="l" defTabSz="762000">
              <a:lnSpc>
                <a:spcPct val="85000"/>
              </a:lnSpc>
              <a:spcBef>
                <a:spcPct val="15000"/>
              </a:spcBef>
              <a:buClr>
                <a:schemeClr val="accent2"/>
              </a:buClr>
              <a:buSzPct val="110000"/>
              <a:buFontTx/>
              <a:buChar char="•"/>
              <a:defRPr/>
            </a:pPr>
            <a:r>
              <a:rPr lang="en-US" sz="1700" dirty="0">
                <a:solidFill>
                  <a:srgbClr val="232323"/>
                </a:solidFill>
                <a:latin typeface="+mn-lt"/>
              </a:rPr>
              <a:t>Energy efficient buildings and energy systems of the buildings adapting to the needs of the inhabitants</a:t>
            </a:r>
          </a:p>
        </p:txBody>
      </p:sp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464" y="2409504"/>
            <a:ext cx="4270242" cy="30702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04455" name="AutoShape 7"/>
          <p:cNvSpPr>
            <a:spLocks noChangeArrowheads="1"/>
          </p:cNvSpPr>
          <p:nvPr/>
        </p:nvSpPr>
        <p:spPr bwMode="auto">
          <a:xfrm>
            <a:off x="5922442" y="5544815"/>
            <a:ext cx="2622683" cy="357188"/>
          </a:xfrm>
          <a:prstGeom prst="chevron">
            <a:avLst>
              <a:gd name="adj" fmla="val 49676"/>
            </a:avLst>
          </a:prstGeom>
          <a:solidFill>
            <a:schemeClr val="bg1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/>
          <a:p>
            <a:pPr algn="ctr" defTabSz="76200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defRPr/>
            </a:pPr>
            <a:r>
              <a:rPr lang="en-US" sz="1800" dirty="0">
                <a:latin typeface="+mn-lt"/>
              </a:rPr>
              <a:t>Implementation</a:t>
            </a:r>
          </a:p>
        </p:txBody>
      </p:sp>
      <p:sp>
        <p:nvSpPr>
          <p:cNvPr id="104456" name="AutoShape 8"/>
          <p:cNvSpPr>
            <a:spLocks noChangeArrowheads="1"/>
          </p:cNvSpPr>
          <p:nvPr/>
        </p:nvSpPr>
        <p:spPr bwMode="auto">
          <a:xfrm>
            <a:off x="3569768" y="5543229"/>
            <a:ext cx="2184135" cy="358775"/>
          </a:xfrm>
          <a:prstGeom prst="chevron">
            <a:avLst>
              <a:gd name="adj" fmla="val 47468"/>
            </a:avLst>
          </a:prstGeom>
          <a:solidFill>
            <a:schemeClr val="bg1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/>
          <a:p>
            <a:pPr algn="ctr" defTabSz="76200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defRPr/>
            </a:pPr>
            <a:r>
              <a:rPr lang="en-US" sz="1800">
                <a:latin typeface="+mn-lt"/>
              </a:rPr>
              <a:t>   Concepting</a:t>
            </a:r>
          </a:p>
        </p:txBody>
      </p:sp>
      <p:sp>
        <p:nvSpPr>
          <p:cNvPr id="104457" name="AutoShape 9"/>
          <p:cNvSpPr>
            <a:spLocks noChangeArrowheads="1"/>
          </p:cNvSpPr>
          <p:nvPr/>
        </p:nvSpPr>
        <p:spPr bwMode="auto">
          <a:xfrm>
            <a:off x="1229132" y="5543229"/>
            <a:ext cx="2184135" cy="358775"/>
          </a:xfrm>
          <a:prstGeom prst="chevron">
            <a:avLst>
              <a:gd name="adj" fmla="val 47468"/>
            </a:avLst>
          </a:prstGeom>
          <a:solidFill>
            <a:schemeClr val="bg1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/>
          <a:p>
            <a:pPr algn="ctr" defTabSz="76200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defRPr/>
            </a:pPr>
            <a:r>
              <a:rPr lang="en-US" sz="1800" dirty="0">
                <a:latin typeface="+mn-lt"/>
              </a:rPr>
              <a:t>Planning</a:t>
            </a:r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3637067" y="5716266"/>
            <a:ext cx="463886" cy="23301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76200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defRPr/>
            </a:pPr>
            <a:r>
              <a:rPr lang="en-US" sz="1000">
                <a:latin typeface="+mn-lt"/>
              </a:rPr>
              <a:t>2011</a:t>
            </a: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5974690" y="5716266"/>
            <a:ext cx="499152" cy="23301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76200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defRPr/>
            </a:pPr>
            <a:r>
              <a:rPr lang="en-US" sz="1000" dirty="0">
                <a:latin typeface="+mn-lt"/>
              </a:rPr>
              <a:t>2012 </a:t>
            </a: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1308469" y="5716266"/>
            <a:ext cx="463886" cy="23301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76200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defRPr/>
            </a:pPr>
            <a:r>
              <a:rPr lang="en-US" sz="1000">
                <a:latin typeface="+mn-lt"/>
              </a:rPr>
              <a:t>2010</a:t>
            </a:r>
          </a:p>
        </p:txBody>
      </p:sp>
      <p:sp>
        <p:nvSpPr>
          <p:cNvPr id="104466" name="AutoShape 18"/>
          <p:cNvSpPr>
            <a:spLocks noChangeArrowheads="1"/>
          </p:cNvSpPr>
          <p:nvPr/>
        </p:nvSpPr>
        <p:spPr bwMode="auto">
          <a:xfrm>
            <a:off x="4469219" y="2412678"/>
            <a:ext cx="5004594" cy="3052762"/>
          </a:xfrm>
          <a:prstGeom prst="roundRect">
            <a:avLst>
              <a:gd name="adj" fmla="val 935"/>
            </a:avLst>
          </a:prstGeom>
          <a:noFill/>
          <a:ln w="28575" algn="ctr">
            <a:solidFill>
              <a:srgbClr val="C46200"/>
            </a:solidFill>
            <a:round/>
            <a:headEnd/>
            <a:tailEnd/>
          </a:ln>
          <a:effectLst/>
        </p:spPr>
        <p:txBody>
          <a:bodyPr wrap="none" lIns="90000" tIns="43200" rIns="90000" bIns="43200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8459788" y="0"/>
            <a:ext cx="1446212" cy="1247775"/>
            <a:chOff x="7697788" y="0"/>
            <a:chExt cx="1446212" cy="1247775"/>
          </a:xfrm>
        </p:grpSpPr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7886700" y="0"/>
              <a:ext cx="1257300" cy="1079500"/>
            </a:xfrm>
            <a:prstGeom prst="rect">
              <a:avLst/>
            </a:prstGeom>
            <a:gradFill rotWithShape="1">
              <a:gsLst>
                <a:gs pos="0">
                  <a:srgbClr val="34C333">
                    <a:gamma/>
                    <a:tint val="63529"/>
                    <a:invGamma/>
                  </a:srgbClr>
                </a:gs>
                <a:gs pos="50000">
                  <a:srgbClr val="34C333"/>
                </a:gs>
                <a:gs pos="100000">
                  <a:srgbClr val="34C333">
                    <a:gamma/>
                    <a:tint val="63529"/>
                    <a:invGamma/>
                  </a:srgbClr>
                </a:gs>
              </a:gsLst>
              <a:lin ang="189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23" name="Picture 8" descr="cornerThing"/>
            <p:cNvPicPr>
              <a:picLocks noChangeAspect="1" noChangeArrowheads="1"/>
            </p:cNvPicPr>
            <p:nvPr/>
          </p:nvPicPr>
          <p:blipFill>
            <a:blip r:embed="rId4" cstate="print"/>
            <a:srcRect t="1202" r="926"/>
            <a:stretch>
              <a:fillRect/>
            </a:stretch>
          </p:blipFill>
          <p:spPr bwMode="auto">
            <a:xfrm>
              <a:off x="7697788" y="0"/>
              <a:ext cx="1446212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 rot="2409915">
              <a:off x="8210550" y="233363"/>
              <a:ext cx="912813" cy="2746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chemeClr val="bg2">
                  <a:gamma/>
                  <a:shade val="60000"/>
                  <a:invGamma/>
                </a:schemeClr>
              </a:prstShdw>
            </a:effectLst>
          </p:spPr>
          <p:txBody>
            <a:bodyPr lIns="0" tIns="0" rIns="0" bIns="0">
              <a:spAutoFit/>
            </a:bodyPr>
            <a:lstStyle/>
            <a:p>
              <a:pPr marL="184150" indent="-184150" algn="ctr" defTabSz="933450">
                <a:spcBef>
                  <a:spcPct val="15000"/>
                </a:spcBef>
                <a:spcAft>
                  <a:spcPct val="15000"/>
                </a:spcAft>
                <a:buClr>
                  <a:schemeClr val="tx1"/>
                </a:buClr>
                <a:buFont typeface="Wingdings" pitchFamily="2" charset="2"/>
                <a:buNone/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+mn-lt"/>
                </a:rPr>
                <a:t>ISGAN</a:t>
              </a:r>
              <a:endParaRPr lang="en-US" sz="1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04465" name="AutoShape 17"/>
          <p:cNvSpPr>
            <a:spLocks noChangeArrowheads="1"/>
          </p:cNvSpPr>
          <p:nvPr/>
        </p:nvSpPr>
        <p:spPr bwMode="auto">
          <a:xfrm>
            <a:off x="137063" y="914078"/>
            <a:ext cx="9336750" cy="1427162"/>
          </a:xfrm>
          <a:prstGeom prst="roundRect">
            <a:avLst>
              <a:gd name="adj" fmla="val 2611"/>
            </a:avLst>
          </a:prstGeom>
          <a:noFill/>
          <a:ln w="28575" algn="ctr">
            <a:solidFill>
              <a:srgbClr val="C46200"/>
            </a:solidFill>
            <a:round/>
            <a:headEnd/>
            <a:tailEnd/>
          </a:ln>
          <a:effectLst/>
        </p:spPr>
        <p:txBody>
          <a:bodyPr wrap="none" lIns="90000" tIns="43200" rIns="90000" bIns="43200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8588" y="6308725"/>
            <a:ext cx="431800" cy="288925"/>
          </a:xfrm>
        </p:spPr>
        <p:txBody>
          <a:bodyPr/>
          <a:lstStyle/>
          <a:p>
            <a:fld id="{5C8E9188-04D1-4341-8FB0-90745CC8A40B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>
          <a:xfrm>
            <a:off x="552360" y="6334013"/>
            <a:ext cx="2305050" cy="288925"/>
          </a:xfrm>
        </p:spPr>
        <p:txBody>
          <a:bodyPr/>
          <a:lstStyle/>
          <a:p>
            <a:r>
              <a:rPr lang="en-GB" dirty="0" smtClean="0"/>
              <a:t>24.01.2012</a:t>
            </a:r>
            <a:endParaRPr lang="fi-FI" dirty="0"/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 Port District in Helsinki (</a:t>
            </a:r>
            <a:r>
              <a:rPr lang="en-US" dirty="0" err="1" smtClean="0"/>
              <a:t>Kalasatama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5438" y="6308725"/>
            <a:ext cx="5183187" cy="288925"/>
          </a:xfrm>
        </p:spPr>
        <p:txBody>
          <a:bodyPr/>
          <a:lstStyle/>
          <a:p>
            <a:r>
              <a:rPr lang="en-US" dirty="0" smtClean="0"/>
              <a:t>APEC-ISGAN Smart Grid Test Bed Networks Workshop</a:t>
            </a:r>
            <a:endParaRPr lang="fi-FI" dirty="0"/>
          </a:p>
        </p:txBody>
      </p:sp>
      <p:pic>
        <p:nvPicPr>
          <p:cNvPr id="31" name="Picture 2" descr="C:\Documents and Settings\gulicole\Desktop\tekes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0632" y="6093296"/>
            <a:ext cx="798735" cy="608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life demonstrations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1C7E9-FE80-46CF-97B2-591672843B00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88063" y="1772816"/>
            <a:ext cx="3614737" cy="419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462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Applications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of next generation Smart Metering for energy management and end user services 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M2M multi technology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462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communication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462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Smart urban living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Applicability of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462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telecom management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for active resources 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462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Using AMR data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in management and customer communication  </a:t>
            </a:r>
            <a:endParaRPr kumimoji="0" lang="en-GB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Intended 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462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islanding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1782763"/>
            <a:ext cx="5724525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52360" y="6334013"/>
            <a:ext cx="2305050" cy="288925"/>
          </a:xfrm>
        </p:spPr>
        <p:txBody>
          <a:bodyPr/>
          <a:lstStyle/>
          <a:p>
            <a:r>
              <a:rPr lang="en-GB" dirty="0" smtClean="0"/>
              <a:t>24.01.2012</a:t>
            </a:r>
            <a:endParaRPr lang="fi-F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5438" y="6308725"/>
            <a:ext cx="5183187" cy="288925"/>
          </a:xfrm>
        </p:spPr>
        <p:txBody>
          <a:bodyPr/>
          <a:lstStyle/>
          <a:p>
            <a:r>
              <a:rPr lang="en-US" dirty="0" smtClean="0"/>
              <a:t>APEC-ISGAN Smart Grid Test Bed Networks Workshop</a:t>
            </a:r>
            <a:endParaRPr lang="fi-F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rtum_landscape">
  <a:themeElements>
    <a:clrScheme name="fortum_landscape 1">
      <a:dk1>
        <a:srgbClr val="000000"/>
      </a:dk1>
      <a:lt1>
        <a:srgbClr val="FFFFFF"/>
      </a:lt1>
      <a:dk2>
        <a:srgbClr val="F1AB00"/>
      </a:dk2>
      <a:lt2>
        <a:srgbClr val="D00063"/>
      </a:lt2>
      <a:accent1>
        <a:srgbClr val="003C79"/>
      </a:accent1>
      <a:accent2>
        <a:srgbClr val="4189DD"/>
      </a:accent2>
      <a:accent3>
        <a:srgbClr val="FFFFFF"/>
      </a:accent3>
      <a:accent4>
        <a:srgbClr val="000000"/>
      </a:accent4>
      <a:accent5>
        <a:srgbClr val="AAAFBE"/>
      </a:accent5>
      <a:accent6>
        <a:srgbClr val="3A7CC8"/>
      </a:accent6>
      <a:hlink>
        <a:srgbClr val="A4D867"/>
      </a:hlink>
      <a:folHlink>
        <a:srgbClr val="96004B"/>
      </a:folHlink>
    </a:clrScheme>
    <a:fontScheme name="fortum_landscap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ortum_landscape 1">
        <a:dk1>
          <a:srgbClr val="000000"/>
        </a:dk1>
        <a:lt1>
          <a:srgbClr val="FFFFFF"/>
        </a:lt1>
        <a:dk2>
          <a:srgbClr val="F1AB00"/>
        </a:dk2>
        <a:lt2>
          <a:srgbClr val="D00063"/>
        </a:lt2>
        <a:accent1>
          <a:srgbClr val="003C79"/>
        </a:accent1>
        <a:accent2>
          <a:srgbClr val="4189DD"/>
        </a:accent2>
        <a:accent3>
          <a:srgbClr val="FFFFFF"/>
        </a:accent3>
        <a:accent4>
          <a:srgbClr val="000000"/>
        </a:accent4>
        <a:accent5>
          <a:srgbClr val="AAAFBE"/>
        </a:accent5>
        <a:accent6>
          <a:srgbClr val="3A7CC8"/>
        </a:accent6>
        <a:hlink>
          <a:srgbClr val="A4D867"/>
        </a:hlink>
        <a:folHlink>
          <a:srgbClr val="9600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1906</TotalTime>
  <Words>719</Words>
  <Application>Microsoft Office PowerPoint</Application>
  <PresentationFormat>A4 Paper (210x297 mm)</PresentationFormat>
  <Paragraphs>168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Comic Sans MS</vt:lpstr>
      <vt:lpstr>ＭＳ Ｐゴシック</vt:lpstr>
      <vt:lpstr>Wingdings</vt:lpstr>
      <vt:lpstr>fortum_landscape</vt:lpstr>
      <vt:lpstr>Smart Grid Status in Finland</vt:lpstr>
      <vt:lpstr>SGEM in a nutshell</vt:lpstr>
      <vt:lpstr>Outline</vt:lpstr>
      <vt:lpstr>Finnish Smart Grids Evolution</vt:lpstr>
      <vt:lpstr>Slide 5</vt:lpstr>
      <vt:lpstr>Slide 6</vt:lpstr>
      <vt:lpstr>Potential Smart Grid Test Bed Facilities</vt:lpstr>
      <vt:lpstr>Fish Port District in Helsinki (Kalasatama)</vt:lpstr>
      <vt:lpstr>Real life demonstrations</vt:lpstr>
      <vt:lpstr>Slide 10</vt:lpstr>
    </vt:vector>
  </TitlesOfParts>
  <Manager/>
  <Company>Electricity Solutions and Distribution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Grids</dc:title>
  <dc:subject/>
  <dc:creator>Saara Peltonen</dc:creator>
  <cp:keywords/>
  <cp:lastModifiedBy>gulicole</cp:lastModifiedBy>
  <cp:revision>54</cp:revision>
  <dcterms:created xsi:type="dcterms:W3CDTF">2009-12-18T11:26:59Z</dcterms:created>
  <dcterms:modified xsi:type="dcterms:W3CDTF">2012-01-13T13:55:22Z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283.31.006.008</vt:lpwstr>
  </property>
  <property fmtid="{D5CDD505-2E9C-101B-9397-08002B2CF9AE}" pid="3" name="language">
    <vt:lpwstr>2057</vt:lpwstr>
  </property>
  <property fmtid="{D5CDD505-2E9C-101B-9397-08002B2CF9AE}" pid="4" name="FileAuthor">
    <vt:lpwstr>Saara Peltonen</vt:lpwstr>
  </property>
  <property fmtid="{D5CDD505-2E9C-101B-9397-08002B2CF9AE}" pid="5" name="dvLanguage">
    <vt:lpwstr>2057</vt:lpwstr>
  </property>
  <property fmtid="{D5CDD505-2E9C-101B-9397-08002B2CF9AE}" pid="6" name="dvTemplate">
    <vt:lpwstr>Fortum_landscape.pot</vt:lpwstr>
  </property>
  <property fmtid="{D5CDD505-2E9C-101B-9397-08002B2CF9AE}" pid="7" name="dvDefinition">
    <vt:lpwstr>132 (dd_default.xml                                                                                      )</vt:lpwstr>
  </property>
  <property fmtid="{D5CDD505-2E9C-101B-9397-08002B2CF9AE}" pid="8" name="dvGlobalVerID">
    <vt:lpwstr>283.88.06.022</vt:lpwstr>
  </property>
  <property fmtid="{D5CDD505-2E9C-101B-9397-08002B2CF9AE}" pid="9" name="dvDefinitionVersion">
    <vt:lpwstr>7.0 / 21.1.2010</vt:lpwstr>
  </property>
  <property fmtid="{D5CDD505-2E9C-101B-9397-08002B2CF9AE}" pid="10" name="dvType">
    <vt:lpwstr>GENERAL</vt:lpwstr>
  </property>
  <property fmtid="{D5CDD505-2E9C-101B-9397-08002B2CF9AE}" pid="11" name="dvCompany">
    <vt:lpwstr>ESDD</vt:lpwstr>
  </property>
  <property fmtid="{D5CDD505-2E9C-101B-9397-08002B2CF9AE}" pid="12" name="dvCompanyList">
    <vt:lpwstr>Fortum Sähkönsiirto Oy</vt:lpwstr>
  </property>
  <property fmtid="{D5CDD505-2E9C-101B-9397-08002B2CF9AE}" pid="13" name="dvSite">
    <vt:lpwstr/>
  </property>
  <property fmtid="{D5CDD505-2E9C-101B-9397-08002B2CF9AE}" pid="14" name="CreateDate">
    <vt:lpwstr>24.11.2010</vt:lpwstr>
  </property>
</Properties>
</file>