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7" r:id="rId2"/>
    <p:sldId id="340" r:id="rId3"/>
    <p:sldId id="348" r:id="rId4"/>
    <p:sldId id="347" r:id="rId5"/>
    <p:sldId id="345" r:id="rId6"/>
    <p:sldId id="349" r:id="rId7"/>
    <p:sldId id="285" r:id="rId8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507C8ABC-CE23-402C-9296-758C64173678}">
          <p14:sldIdLst>
            <p14:sldId id="317"/>
          </p14:sldIdLst>
        </p14:section>
        <p14:section name="タイトルなしのセクション" id="{694E9B7B-02DC-40D9-B1B7-3BB9CDE3C194}">
          <p14:sldIdLst>
            <p14:sldId id="340"/>
            <p14:sldId id="348"/>
            <p14:sldId id="347"/>
            <p14:sldId id="345"/>
            <p14:sldId id="349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perc" initials="a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443"/>
    <a:srgbClr val="C61414"/>
    <a:srgbClr val="EB3535"/>
    <a:srgbClr val="0B4D4B"/>
    <a:srgbClr val="0D5F5D"/>
    <a:srgbClr val="59E9E6"/>
    <a:srgbClr val="1E6F13"/>
    <a:srgbClr val="68E258"/>
    <a:srgbClr val="FACECE"/>
    <a:srgbClr val="F27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952" autoAdjust="0"/>
    <p:restoredTop sz="95494" autoAdjust="0"/>
  </p:normalViewPr>
  <p:slideViewPr>
    <p:cSldViewPr snapToGrid="0">
      <p:cViewPr varScale="1">
        <p:scale>
          <a:sx n="88" d="100"/>
          <a:sy n="88" d="100"/>
        </p:scale>
        <p:origin x="20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7D38105F-5343-4318-888E-0F42999D34EA}" type="datetimeFigureOut">
              <a:rPr lang="en-US"/>
              <a:pPr>
                <a:defRPr/>
              </a:pPr>
              <a:t>5/17/2014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50523ADE-9AD1-4081-959D-4C96393A1B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157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F60166C1-2B88-403F-9F25-1EB7D9BD82D8}" type="datetimeFigureOut">
              <a:rPr lang="en-US"/>
              <a:pPr>
                <a:defRPr/>
              </a:pPr>
              <a:t>5/17/2014</a:t>
            </a:fld>
            <a:endParaRPr lang="en-NZ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 dirty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en-NZ" noProof="0" smtClean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7EE03C4C-EDF1-4C7C-8DD1-3DA5D1134CD4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24986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NZ" altLang="ja-JP" dirty="0" smtClean="0">
              <a:ea typeface="ＭＳ Ｐゴシック" pitchFamily="50" charset="-128"/>
            </a:endParaRPr>
          </a:p>
        </p:txBody>
      </p:sp>
      <p:sp>
        <p:nvSpPr>
          <p:cNvPr id="512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339A16-381B-4567-87CC-632F8C34B87D}" type="slidenum">
              <a:rPr lang="en-NZ" altLang="ja-JP" smtClean="0">
                <a:ea typeface="ＭＳ Ｐゴシック" pitchFamily="50" charset="-128"/>
              </a:rPr>
              <a:pPr/>
              <a:t>1</a:t>
            </a:fld>
            <a:endParaRPr lang="en-NZ" altLang="ja-JP" dirty="0" smtClean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3712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NZ" altLang="ja-JP" dirty="0" smtClean="0"/>
          </a:p>
        </p:txBody>
      </p:sp>
      <p:sp>
        <p:nvSpPr>
          <p:cNvPr id="1946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F096C1-6385-4710-881B-0AC6B39385B1}" type="slidenum">
              <a:rPr lang="en-NZ" altLang="ja-JP" smtClean="0">
                <a:ea typeface="ＭＳ Ｐゴシック" pitchFamily="50" charset="-128"/>
              </a:rPr>
              <a:pPr/>
              <a:t>2</a:t>
            </a:fld>
            <a:endParaRPr lang="en-NZ" altLang="ja-JP" dirty="0" smtClean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2897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NZ" altLang="ja-JP" dirty="0" smtClean="0"/>
          </a:p>
        </p:txBody>
      </p:sp>
      <p:sp>
        <p:nvSpPr>
          <p:cNvPr id="1946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F096C1-6385-4710-881B-0AC6B39385B1}" type="slidenum">
              <a:rPr lang="en-NZ" altLang="ja-JP" smtClean="0">
                <a:ea typeface="ＭＳ Ｐゴシック" pitchFamily="50" charset="-128"/>
              </a:rPr>
              <a:pPr/>
              <a:t>3</a:t>
            </a:fld>
            <a:endParaRPr lang="en-NZ" altLang="ja-JP" dirty="0" smtClean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2897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NZ" altLang="ja-JP" dirty="0" smtClean="0"/>
          </a:p>
        </p:txBody>
      </p:sp>
      <p:sp>
        <p:nvSpPr>
          <p:cNvPr id="1946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F096C1-6385-4710-881B-0AC6B39385B1}" type="slidenum">
              <a:rPr lang="en-NZ" altLang="ja-JP" smtClean="0">
                <a:ea typeface="ＭＳ Ｐゴシック" pitchFamily="50" charset="-128"/>
              </a:rPr>
              <a:pPr/>
              <a:t>4</a:t>
            </a:fld>
            <a:endParaRPr lang="en-NZ" altLang="ja-JP" dirty="0" smtClean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2897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NZ" altLang="ja-JP" dirty="0" smtClean="0"/>
          </a:p>
        </p:txBody>
      </p:sp>
      <p:sp>
        <p:nvSpPr>
          <p:cNvPr id="1946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F096C1-6385-4710-881B-0AC6B39385B1}" type="slidenum">
              <a:rPr lang="en-NZ" altLang="ja-JP" smtClean="0">
                <a:ea typeface="ＭＳ Ｐゴシック" pitchFamily="50" charset="-128"/>
              </a:rPr>
              <a:pPr/>
              <a:t>5</a:t>
            </a:fld>
            <a:endParaRPr lang="en-NZ" altLang="ja-JP" dirty="0" smtClean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2897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NZ" altLang="ja-JP" dirty="0" smtClean="0"/>
          </a:p>
        </p:txBody>
      </p:sp>
      <p:sp>
        <p:nvSpPr>
          <p:cNvPr id="1946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F096C1-6385-4710-881B-0AC6B39385B1}" type="slidenum">
              <a:rPr lang="en-NZ" altLang="ja-JP" smtClean="0">
                <a:ea typeface="ＭＳ Ｐゴシック" pitchFamily="50" charset="-128"/>
              </a:rPr>
              <a:pPr/>
              <a:t>6</a:t>
            </a:fld>
            <a:endParaRPr lang="en-NZ" altLang="ja-JP" dirty="0" smtClean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724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NZ" altLang="ja-JP" dirty="0" smtClean="0"/>
          </a:p>
        </p:txBody>
      </p:sp>
      <p:sp>
        <p:nvSpPr>
          <p:cNvPr id="3277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D2CDFFA-3565-45A4-BA75-43ACA8DE03E8}" type="slidenum">
              <a:rPr lang="en-NZ" altLang="ja-JP" smtClean="0">
                <a:ea typeface="ＭＳ Ｐゴシック" pitchFamily="50" charset="-128"/>
              </a:rPr>
              <a:pPr/>
              <a:t>7</a:t>
            </a:fld>
            <a:endParaRPr lang="en-NZ" altLang="ja-JP" dirty="0" smtClean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194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NZ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F6BC6-6B32-4A8C-862F-FD9908E760F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NZ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D7A9C-79BD-49B6-923B-1A8ED2F7812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NZ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5B53C-FFF8-4F3A-B4C6-DE25B8C471A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NZ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38CA6-2694-4F9C-9445-1136AE8CC70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NZ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2C737-AD3C-495C-8154-DE8E34BED66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NZ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NZ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95D4B-03C6-4F85-BB0F-32FFBC783FB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NZ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NZ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C3D6E-2EB6-4361-BF57-20B89A2DEEA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C3EAE-C736-4AC8-B4B3-01947765418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8E810-13F3-4520-8C64-31F250BAE36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NZ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NZ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2CCC6-7FAA-4FCC-AEE4-EC51DAC73B4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NZ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dirty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F33B7-B5D4-4C5E-8817-D4FFB4EFE83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pPr>
              <a:defRPr/>
            </a:pPr>
            <a:fld id="{EAB055D0-7DB2-49A2-BA6E-880FCA5F1BD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kobayashi@aperc.ieej.or.j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681" y="2286000"/>
            <a:ext cx="7772638" cy="1143000"/>
          </a:xfrm>
        </p:spPr>
        <p:txBody>
          <a:bodyPr/>
          <a:lstStyle/>
          <a:p>
            <a:pPr eaLnBrk="1" hangingPunct="1"/>
            <a:endParaRPr lang="en-US" altLang="ja-JP" dirty="0" smtClean="0">
              <a:ea typeface="ＭＳ Ｐゴシック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362" y="3886200"/>
            <a:ext cx="6401276" cy="1752600"/>
          </a:xfrm>
        </p:spPr>
        <p:txBody>
          <a:bodyPr/>
          <a:lstStyle/>
          <a:p>
            <a:pPr eaLnBrk="1" hangingPunct="1"/>
            <a:endParaRPr lang="en-US" altLang="ja-JP" dirty="0" smtClean="0">
              <a:ea typeface="ＭＳ Ｐゴシック" pitchFamily="50" charset="-128"/>
            </a:endParaRPr>
          </a:p>
        </p:txBody>
      </p:sp>
      <p:pic>
        <p:nvPicPr>
          <p:cNvPr id="2052" name="Picture 4" descr="1024×768_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46"/>
            <a:ext cx="9144000" cy="6858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1196976"/>
            <a:ext cx="9144000" cy="4401205"/>
          </a:xfrm>
          <a:prstGeom prst="rect">
            <a:avLst/>
          </a:prstGeom>
          <a:solidFill>
            <a:srgbClr val="0000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en-GB" altLang="ja-JP" sz="1800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GB" altLang="ja-JP" sz="1800" b="1" dirty="0" smtClean="0">
                <a:solidFill>
                  <a:schemeClr val="bg1"/>
                </a:solidFill>
              </a:rPr>
              <a:t>The 7</a:t>
            </a:r>
            <a:r>
              <a:rPr lang="en-GB" altLang="ja-JP" sz="1800" b="1" baseline="30000" dirty="0" smtClean="0">
                <a:solidFill>
                  <a:schemeClr val="bg1"/>
                </a:solidFill>
              </a:rPr>
              <a:t>th</a:t>
            </a:r>
            <a:r>
              <a:rPr lang="en-GB" altLang="ja-JP" sz="1800" b="1" dirty="0" smtClean="0">
                <a:solidFill>
                  <a:schemeClr val="bg1"/>
                </a:solidFill>
              </a:rPr>
              <a:t> </a:t>
            </a:r>
            <a:r>
              <a:rPr lang="en-GB" altLang="ja-JP" sz="1800" b="1" dirty="0">
                <a:solidFill>
                  <a:schemeClr val="bg1"/>
                </a:solidFill>
              </a:rPr>
              <a:t>Meeting of Low Carbon Model Town Task Force (LCMT TF)        </a:t>
            </a:r>
          </a:p>
          <a:p>
            <a:pPr algn="ctr">
              <a:defRPr/>
            </a:pPr>
            <a:r>
              <a:rPr lang="en-GB" altLang="ja-JP" sz="1800" b="1" dirty="0">
                <a:solidFill>
                  <a:schemeClr val="bg1"/>
                </a:solidFill>
              </a:rPr>
              <a:t>The </a:t>
            </a:r>
            <a:r>
              <a:rPr lang="en-GB" altLang="ja-JP" sz="1800" b="1" dirty="0" smtClean="0">
                <a:solidFill>
                  <a:schemeClr val="bg1"/>
                </a:solidFill>
              </a:rPr>
              <a:t>47</a:t>
            </a:r>
            <a:r>
              <a:rPr lang="en-GB" altLang="ja-JP" sz="1800" b="1" baseline="30000" dirty="0" smtClean="0">
                <a:solidFill>
                  <a:schemeClr val="bg1"/>
                </a:solidFill>
              </a:rPr>
              <a:t>th</a:t>
            </a:r>
            <a:r>
              <a:rPr lang="en-GB" altLang="ja-JP" sz="1800" b="1" dirty="0" smtClean="0">
                <a:solidFill>
                  <a:schemeClr val="bg1"/>
                </a:solidFill>
              </a:rPr>
              <a:t> </a:t>
            </a:r>
            <a:r>
              <a:rPr lang="en-GB" altLang="ja-JP" sz="1800" b="1" dirty="0">
                <a:solidFill>
                  <a:schemeClr val="bg1"/>
                </a:solidFill>
              </a:rPr>
              <a:t>APEC Energy Working Group and Associated Meetings</a:t>
            </a:r>
          </a:p>
          <a:p>
            <a:pPr algn="ctr">
              <a:defRPr/>
            </a:pPr>
            <a:r>
              <a:rPr kumimoji="0" lang="en-US" altLang="ja-JP" sz="1800" b="1" dirty="0" smtClean="0">
                <a:solidFill>
                  <a:schemeClr val="bg1"/>
                </a:solidFill>
              </a:rPr>
              <a:t>Kunming, China,   19 May 2014</a:t>
            </a:r>
            <a:endParaRPr kumimoji="0" lang="en-US" altLang="ja-JP" sz="1800" b="1" dirty="0">
              <a:solidFill>
                <a:schemeClr val="bg1"/>
              </a:solidFill>
              <a:latin typeface="Arial" pitchFamily="34" charset="0"/>
            </a:endParaRPr>
          </a:p>
          <a:p>
            <a:pPr algn="ctr">
              <a:defRPr/>
            </a:pPr>
            <a:endParaRPr kumimoji="0" lang="en-US" altLang="ja-JP" sz="3600" b="1" dirty="0">
              <a:solidFill>
                <a:schemeClr val="bg1"/>
              </a:solidFill>
              <a:latin typeface="Arial" pitchFamily="34" charset="0"/>
            </a:endParaRPr>
          </a:p>
          <a:p>
            <a:pPr algn="ctr">
              <a:defRPr/>
            </a:pPr>
            <a:r>
              <a:rPr lang="en-US" altLang="ja-JP" sz="2800" b="1" dirty="0" smtClean="0">
                <a:solidFill>
                  <a:srgbClr val="FFFF00"/>
                </a:solidFill>
              </a:rPr>
              <a:t>The Future Plan of Low-Carbon Town Indicator </a:t>
            </a:r>
            <a:r>
              <a:rPr lang="ja-JP" altLang="en-US" sz="2800" b="1" dirty="0" smtClean="0">
                <a:solidFill>
                  <a:srgbClr val="FFFF00"/>
                </a:solidFill>
              </a:rPr>
              <a:t>（ </a:t>
            </a:r>
            <a:r>
              <a:rPr lang="en-US" altLang="ja-JP" sz="2800" b="1" dirty="0" smtClean="0">
                <a:solidFill>
                  <a:srgbClr val="FFFF00"/>
                </a:solidFill>
              </a:rPr>
              <a:t>LCMT-TF7-04.2b</a:t>
            </a:r>
            <a:r>
              <a:rPr lang="ja-JP" altLang="en-US" sz="2800" b="1" dirty="0" smtClean="0">
                <a:solidFill>
                  <a:srgbClr val="FFFF00"/>
                </a:solidFill>
              </a:rPr>
              <a:t>）</a:t>
            </a:r>
            <a:endParaRPr lang="en-US" altLang="ja-JP" sz="2800" b="1" dirty="0" smtClean="0">
              <a:solidFill>
                <a:srgbClr val="FFFF00"/>
              </a:solidFill>
            </a:endParaRPr>
          </a:p>
          <a:p>
            <a:pPr algn="ctr">
              <a:defRPr/>
            </a:pPr>
            <a:endParaRPr lang="ja-JP" altLang="en-US" sz="3600" b="1" dirty="0">
              <a:solidFill>
                <a:srgbClr val="FFFF00"/>
              </a:solidFill>
            </a:endParaRPr>
          </a:p>
          <a:p>
            <a:pPr algn="ctr">
              <a:defRPr/>
            </a:pPr>
            <a:r>
              <a:rPr kumimoji="0" lang="ja-JP" altLang="en-US" sz="2000" b="1" dirty="0" smtClean="0">
                <a:solidFill>
                  <a:schemeClr val="bg1"/>
                </a:solidFill>
              </a:rPr>
              <a:t>　</a:t>
            </a:r>
            <a:r>
              <a:rPr kumimoji="0" lang="en-US" altLang="ja-JP" sz="2000" b="1" dirty="0" smtClean="0">
                <a:solidFill>
                  <a:schemeClr val="bg1"/>
                </a:solidFill>
              </a:rPr>
              <a:t>Michinaga KOHNO</a:t>
            </a:r>
          </a:p>
          <a:p>
            <a:pPr algn="ctr">
              <a:defRPr/>
            </a:pPr>
            <a:r>
              <a:rPr kumimoji="0" lang="en-US" altLang="ja-JP" sz="2000" b="1" dirty="0" smtClean="0">
                <a:solidFill>
                  <a:schemeClr val="bg1"/>
                </a:solidFill>
              </a:rPr>
              <a:t>Member of LCMT TF, Taskforce Japan</a:t>
            </a:r>
            <a:endParaRPr kumimoji="0" lang="en-US" altLang="ja-JP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kumimoji="0" lang="en-US" altLang="ja-JP" sz="2000" b="1" dirty="0" smtClean="0">
                <a:solidFill>
                  <a:schemeClr val="bg1"/>
                </a:solidFill>
              </a:rPr>
              <a:t>President and CEO</a:t>
            </a:r>
          </a:p>
          <a:p>
            <a:pPr algn="ctr">
              <a:defRPr/>
            </a:pPr>
            <a:r>
              <a:rPr kumimoji="0" lang="en-US" altLang="ja-JP" sz="2000" b="1" dirty="0" smtClean="0">
                <a:solidFill>
                  <a:schemeClr val="bg1"/>
                </a:solidFill>
              </a:rPr>
              <a:t>Michi Creative City Designers Inc.</a:t>
            </a:r>
            <a:endParaRPr kumimoji="0" lang="en-US" altLang="ja-JP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8545288" y="6489521"/>
            <a:ext cx="456186" cy="276999"/>
          </a:xfrm>
        </p:spPr>
        <p:txBody>
          <a:bodyPr wrap="square" lIns="0" tIns="0" rIns="0" bIns="0" anchor="b" anchorCtr="0">
            <a:spAutoFit/>
          </a:bodyPr>
          <a:lstStyle/>
          <a:p>
            <a:pPr>
              <a:defRPr/>
            </a:pPr>
            <a:fld id="{1C9F136F-33F2-4958-9796-847169B28DE4}" type="slidenum">
              <a:rPr lang="en-US" altLang="ja-JP" sz="1800" smtClean="0"/>
              <a:t>1</a:t>
            </a:fld>
            <a:endParaRPr lang="en-US" altLang="ja-JP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981200"/>
            <a:ext cx="8496943" cy="4681282"/>
          </a:xfrm>
          <a:solidFill>
            <a:schemeClr val="bg1"/>
          </a:solidFill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sz="2400" b="1" dirty="0" smtClean="0"/>
              <a:t>Envisaged roadmap</a:t>
            </a:r>
          </a:p>
          <a:p>
            <a:pPr marL="533400" lvl="1" indent="-358775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altLang="ja-JP" sz="2400" dirty="0" smtClean="0"/>
              <a:t>Study on existing indicators (Done: EWG46)</a:t>
            </a:r>
          </a:p>
          <a:p>
            <a:pPr marL="933450" lvl="2" indent="-35877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ja-JP" dirty="0" smtClean="0"/>
              <a:t>No adequate indicator systems to fit LCT evaluation requirements found.</a:t>
            </a:r>
          </a:p>
          <a:p>
            <a:pPr marL="933450" lvl="2" indent="-35877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ja-JP" dirty="0" smtClean="0"/>
              <a:t>Necessity for new indicators confirmed.</a:t>
            </a:r>
          </a:p>
          <a:p>
            <a:pPr marL="533400" lvl="1" indent="-358775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altLang="ja-JP" sz="2400" dirty="0" smtClean="0"/>
              <a:t>The guidance for the new indicator development is being proposed and discussed. (EWG47)</a:t>
            </a:r>
          </a:p>
          <a:p>
            <a:pPr marL="533400" lvl="1" indent="-358775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altLang="ja-JP" sz="2400" dirty="0" smtClean="0"/>
              <a:t>Correlation with other efforts towards indicators</a:t>
            </a:r>
          </a:p>
          <a:p>
            <a:pPr marL="933450" lvl="2" indent="-35877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ja-JP" dirty="0" smtClean="0"/>
              <a:t>To set APEC LCT-I comfortably fit with global frameworks</a:t>
            </a:r>
          </a:p>
          <a:p>
            <a:pPr marL="933450" lvl="2" indent="-35877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ja-JP" dirty="0" smtClean="0"/>
              <a:t>Avoidance of confusion among administrations of member economies</a:t>
            </a:r>
          </a:p>
          <a:p>
            <a:pPr marL="933450" lvl="2" indent="-35877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ja-JP" dirty="0" smtClean="0"/>
              <a:t>Influencing APEC’s effort into global activities</a:t>
            </a:r>
            <a:endParaRPr lang="ja-JP" altLang="ja-JP" sz="1800" dirty="0"/>
          </a:p>
        </p:txBody>
      </p:sp>
      <p:pic>
        <p:nvPicPr>
          <p:cNvPr id="3075" name="Picture 3" descr="Visu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67545" y="1341438"/>
            <a:ext cx="8280919" cy="477054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ja-JP" dirty="0" smtClean="0">
                <a:solidFill>
                  <a:schemeClr val="bg1"/>
                </a:solidFill>
              </a:rPr>
              <a:t>The Future Plan of the APEC Low-Carbon Town Indicator</a:t>
            </a:r>
            <a:endParaRPr kumimoji="0" lang="en-US" altLang="ja-JP" dirty="0">
              <a:solidFill>
                <a:schemeClr val="bg1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8545288" y="6489521"/>
            <a:ext cx="456186" cy="276999"/>
          </a:xfrm>
        </p:spPr>
        <p:txBody>
          <a:bodyPr wrap="square" lIns="0" tIns="0" rIns="0" bIns="0" anchor="b" anchorCtr="0">
            <a:spAutoFit/>
          </a:bodyPr>
          <a:lstStyle/>
          <a:p>
            <a:pPr>
              <a:defRPr/>
            </a:pPr>
            <a:fld id="{32038CA6-2694-4F9C-9445-1136AE8CC70B}" type="slidenum">
              <a:rPr lang="en-US" altLang="ja-JP" sz="1800" smtClean="0"/>
              <a:pPr>
                <a:defRPr/>
              </a:pPr>
              <a:t>2</a:t>
            </a:fld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421230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Visu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67545" y="1341438"/>
            <a:ext cx="8280919" cy="477054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ja-JP" sz="2500" dirty="0" smtClean="0">
                <a:solidFill>
                  <a:schemeClr val="bg1"/>
                </a:solidFill>
              </a:rPr>
              <a:t>The Future Plan of the APEC Low-Carbon Town Indicator</a:t>
            </a:r>
            <a:endParaRPr kumimoji="0" lang="en-US" altLang="ja-JP" sz="2500" dirty="0">
              <a:solidFill>
                <a:schemeClr val="bg1"/>
              </a:solidFill>
            </a:endParaRPr>
          </a:p>
        </p:txBody>
      </p:sp>
      <p:sp>
        <p:nvSpPr>
          <p:cNvPr id="6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8545288" y="6489521"/>
            <a:ext cx="456186" cy="276999"/>
          </a:xfrm>
        </p:spPr>
        <p:txBody>
          <a:bodyPr wrap="square" lIns="0" tIns="0" rIns="0" bIns="0" anchor="b" anchorCtr="0">
            <a:spAutoFit/>
          </a:bodyPr>
          <a:lstStyle/>
          <a:p>
            <a:pPr>
              <a:defRPr/>
            </a:pPr>
            <a:fld id="{81E41A3E-6EBA-45C5-9F24-0A2067B4F151}" type="slidenum">
              <a:rPr lang="en-US" altLang="ja-JP" sz="1800" smtClean="0"/>
              <a:t>3</a:t>
            </a:fld>
            <a:endParaRPr lang="en-US" altLang="ja-JP" sz="1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23528" y="1817910"/>
            <a:ext cx="8496943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ja-JP" sz="2400" b="1" kern="0" dirty="0" smtClean="0"/>
              <a:t>Related activities</a:t>
            </a:r>
          </a:p>
        </p:txBody>
      </p:sp>
      <p:sp>
        <p:nvSpPr>
          <p:cNvPr id="10" name="正方形/長方形 9"/>
          <p:cNvSpPr/>
          <p:nvPr/>
        </p:nvSpPr>
        <p:spPr bwMode="auto">
          <a:xfrm>
            <a:off x="174171" y="2634323"/>
            <a:ext cx="8815411" cy="3581419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174171" y="2338172"/>
            <a:ext cx="8815411" cy="288151"/>
          </a:xfrm>
          <a:prstGeom prst="rect">
            <a:avLst/>
          </a:prstGeom>
          <a:solidFill>
            <a:srgbClr val="3129CD"/>
          </a:solidFill>
          <a:ln w="28575" cap="flat" cmpd="sng" algn="ctr">
            <a:solidFill>
              <a:srgbClr val="3129C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 bwMode="auto">
          <a:xfrm flipV="1">
            <a:off x="996357" y="2634324"/>
            <a:ext cx="0" cy="36000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コネクタ 12"/>
          <p:cNvCxnSpPr/>
          <p:nvPr/>
        </p:nvCxnSpPr>
        <p:spPr bwMode="auto">
          <a:xfrm flipV="1">
            <a:off x="4554430" y="2634324"/>
            <a:ext cx="0" cy="36000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線コネクタ 13"/>
          <p:cNvCxnSpPr/>
          <p:nvPr/>
        </p:nvCxnSpPr>
        <p:spPr bwMode="auto">
          <a:xfrm flipV="1">
            <a:off x="5286186" y="2634324"/>
            <a:ext cx="0" cy="360000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>
            <a:off x="174171" y="3492126"/>
            <a:ext cx="8815411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>
            <a:off x="174171" y="4783176"/>
            <a:ext cx="8815411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コネクタ 16"/>
          <p:cNvCxnSpPr/>
          <p:nvPr/>
        </p:nvCxnSpPr>
        <p:spPr bwMode="auto">
          <a:xfrm>
            <a:off x="174171" y="5499460"/>
            <a:ext cx="8815411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テキスト ボックス 17"/>
          <p:cNvSpPr txBox="1"/>
          <p:nvPr/>
        </p:nvSpPr>
        <p:spPr>
          <a:xfrm>
            <a:off x="265130" y="2909337"/>
            <a:ext cx="64026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2000" b="1" dirty="0" smtClean="0">
                <a:latin typeface="Arial" pitchFamily="34" charset="0"/>
                <a:cs typeface="Arial" pitchFamily="34" charset="0"/>
              </a:rPr>
              <a:t>ISO</a:t>
            </a:r>
            <a:endParaRPr kumimoji="1" lang="ja-JP" alt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65130" y="3983762"/>
            <a:ext cx="64026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2000" b="1" dirty="0" smtClean="0">
                <a:latin typeface="Arial" pitchFamily="34" charset="0"/>
                <a:cs typeface="Arial" pitchFamily="34" charset="0"/>
              </a:rPr>
              <a:t>IEC</a:t>
            </a:r>
            <a:endParaRPr kumimoji="1" lang="ja-JP" alt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01102" y="4987429"/>
            <a:ext cx="76832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2000" b="1" dirty="0" smtClean="0">
                <a:latin typeface="Arial" pitchFamily="34" charset="0"/>
                <a:cs typeface="Arial" pitchFamily="34" charset="0"/>
              </a:rPr>
              <a:t>ITU-T</a:t>
            </a:r>
            <a:endParaRPr kumimoji="1" lang="ja-JP" alt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65130" y="5703713"/>
            <a:ext cx="64026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2000" b="1" dirty="0" smtClean="0">
                <a:latin typeface="Arial" pitchFamily="34" charset="0"/>
                <a:cs typeface="Arial" pitchFamily="34" charset="0"/>
              </a:rPr>
              <a:t>JTC</a:t>
            </a:r>
            <a:endParaRPr kumimoji="1" lang="ja-JP" altLang="en-US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直線コネクタ 21"/>
          <p:cNvCxnSpPr/>
          <p:nvPr/>
        </p:nvCxnSpPr>
        <p:spPr bwMode="auto">
          <a:xfrm>
            <a:off x="996357" y="2338172"/>
            <a:ext cx="0" cy="288151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コネクタ 22"/>
          <p:cNvCxnSpPr/>
          <p:nvPr/>
        </p:nvCxnSpPr>
        <p:spPr bwMode="auto">
          <a:xfrm>
            <a:off x="4554430" y="2338172"/>
            <a:ext cx="0" cy="288151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線コネクタ 23"/>
          <p:cNvCxnSpPr/>
          <p:nvPr/>
        </p:nvCxnSpPr>
        <p:spPr bwMode="auto">
          <a:xfrm>
            <a:off x="5286186" y="2338172"/>
            <a:ext cx="0" cy="288151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テキスト ボックス 24"/>
          <p:cNvSpPr txBox="1"/>
          <p:nvPr/>
        </p:nvSpPr>
        <p:spPr>
          <a:xfrm>
            <a:off x="1070549" y="2704123"/>
            <a:ext cx="3338549" cy="7478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1800" dirty="0" smtClean="0">
                <a:latin typeface="Arial" pitchFamily="34" charset="0"/>
                <a:ea typeface="HGPｺﾞｼｯｸE" pitchFamily="50" charset="-128"/>
                <a:cs typeface="Arial" pitchFamily="34" charset="0"/>
              </a:rPr>
              <a:t>TC268 “Sustainable Development in Communities” (Feb 2012~)</a:t>
            </a:r>
            <a:endParaRPr lang="ja-JP" altLang="en-US" sz="1800" dirty="0">
              <a:latin typeface="Arial" pitchFamily="34" charset="0"/>
              <a:ea typeface="HGPｺﾞｼｯｸE" pitchFamily="50" charset="-128"/>
              <a:cs typeface="Arial" pitchFamily="34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070549" y="3597461"/>
            <a:ext cx="3338549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1600" dirty="0" smtClean="0">
                <a:latin typeface="Arial" pitchFamily="34" charset="0"/>
                <a:ea typeface="HGPｺﾞｼｯｸE" pitchFamily="50" charset="-128"/>
                <a:cs typeface="Arial" pitchFamily="34" charset="0"/>
              </a:rPr>
              <a:t>System Evaluation Group on Smart Cities (June 2013~)</a:t>
            </a:r>
            <a:endParaRPr lang="ja-JP" altLang="en-US" sz="1600" dirty="0">
              <a:latin typeface="Arial" pitchFamily="34" charset="0"/>
              <a:ea typeface="HGPｺﾞｼｯｸE" pitchFamily="50" charset="-128"/>
              <a:cs typeface="Arial" pitchFamily="34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070549" y="4238814"/>
            <a:ext cx="3475751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1600" dirty="0" smtClean="0">
                <a:latin typeface="Arial" pitchFamily="34" charset="0"/>
                <a:ea typeface="HGPｺﾞｼｯｸE" pitchFamily="50" charset="-128"/>
                <a:cs typeface="Arial" pitchFamily="34" charset="0"/>
              </a:rPr>
              <a:t>Marketing Strategy Board, Smart city White Paper Prj (May 2013~)</a:t>
            </a:r>
            <a:endParaRPr lang="ja-JP" altLang="en-US" sz="1600" dirty="0">
              <a:latin typeface="Arial" pitchFamily="34" charset="0"/>
              <a:ea typeface="HGPｺﾞｼｯｸE" pitchFamily="50" charset="-128"/>
              <a:cs typeface="Arial" pitchFamily="34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70549" y="4919719"/>
            <a:ext cx="3475751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1600" dirty="0" smtClean="0">
                <a:latin typeface="Arial" pitchFamily="34" charset="0"/>
                <a:ea typeface="HGPｺﾞｼｯｸE" pitchFamily="50" charset="-128"/>
                <a:cs typeface="Arial" pitchFamily="34" charset="0"/>
              </a:rPr>
              <a:t>SG3/Focus Group on Smart and Sustainable Cities (May 2013~)</a:t>
            </a:r>
            <a:endParaRPr lang="ja-JP" altLang="en-US" sz="1600" dirty="0">
              <a:latin typeface="Arial" pitchFamily="34" charset="0"/>
              <a:ea typeface="HGPｺﾞｼｯｸE" pitchFamily="50" charset="-128"/>
              <a:cs typeface="Arial" pitchFamily="34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70549" y="5636002"/>
            <a:ext cx="3475751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1600" dirty="0" smtClean="0">
                <a:latin typeface="+mn-lt"/>
                <a:ea typeface="HGPｺﾞｼｯｸE" pitchFamily="50" charset="-128"/>
                <a:cs typeface="Arial" pitchFamily="34" charset="0"/>
              </a:rPr>
              <a:t>Study Group on Smart Cities</a:t>
            </a:r>
          </a:p>
          <a:p>
            <a:pPr>
              <a:lnSpc>
                <a:spcPct val="90000"/>
              </a:lnSpc>
            </a:pPr>
            <a:r>
              <a:rPr lang="en-US" altLang="ja-JP" sz="1600" dirty="0">
                <a:latin typeface="+mn-lt"/>
                <a:ea typeface="HGPｺﾞｼｯｸE" pitchFamily="50" charset="-128"/>
                <a:cs typeface="Arial" pitchFamily="34" charset="0"/>
              </a:rPr>
              <a:t> </a:t>
            </a:r>
            <a:r>
              <a:rPr lang="en-US" altLang="ja-JP" sz="1600" dirty="0" smtClean="0">
                <a:latin typeface="+mn-lt"/>
                <a:ea typeface="HGPｺﾞｼｯｸE" pitchFamily="50" charset="-128"/>
                <a:cs typeface="Arial" pitchFamily="34" charset="0"/>
              </a:rPr>
              <a:t>(Nov 2013~) 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396953" y="2806011"/>
            <a:ext cx="3475751" cy="4985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1800" dirty="0" smtClean="0">
                <a:latin typeface="+mj-lt"/>
                <a:ea typeface="HGP創英角ｺﾞｼｯｸUB" pitchFamily="50" charset="-128"/>
              </a:rPr>
              <a:t>Standardization of indices on sustainable urban development</a:t>
            </a:r>
            <a:endParaRPr lang="ja-JP" altLang="en-US" sz="1800" dirty="0">
              <a:latin typeface="+mj-lt"/>
              <a:ea typeface="HGP創英角ｺﾞｼｯｸUB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396953" y="3597461"/>
            <a:ext cx="3475751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1600" dirty="0" smtClean="0">
                <a:latin typeface="+mj-lt"/>
                <a:ea typeface="HGP創英角ｺﾞｼｯｸUB" pitchFamily="50" charset="-128"/>
              </a:rPr>
              <a:t>Discussion on the new areas for IEC in terms of smart cities</a:t>
            </a:r>
            <a:endParaRPr lang="ja-JP" altLang="en-US" sz="1600" dirty="0">
              <a:latin typeface="+mj-lt"/>
              <a:ea typeface="HGP創英角ｺﾞｼｯｸUB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396953" y="4238814"/>
            <a:ext cx="3475751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1600" dirty="0" smtClean="0">
                <a:latin typeface="+mj-lt"/>
                <a:ea typeface="HGP創英角ｺﾞｼｯｸUB" pitchFamily="50" charset="-128"/>
              </a:rPr>
              <a:t>Investigation of market needs on IEC standards</a:t>
            </a:r>
            <a:endParaRPr lang="ja-JP" altLang="en-US" sz="1600" dirty="0">
              <a:latin typeface="+mj-lt"/>
              <a:ea typeface="HGP創英角ｺﾞｼｯｸUB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396953" y="4919719"/>
            <a:ext cx="3475751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1600" dirty="0" smtClean="0">
                <a:latin typeface="+mj-lt"/>
                <a:ea typeface="HGP創英角ｺﾞｼｯｸUB" pitchFamily="50" charset="-128"/>
              </a:rPr>
              <a:t>Discussion on the roles of ICT in smart cities</a:t>
            </a:r>
            <a:endParaRPr lang="ja-JP" altLang="en-US" sz="1600" dirty="0">
              <a:latin typeface="+mj-lt"/>
              <a:ea typeface="HGP創英角ｺﾞｼｯｸUB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396953" y="5629093"/>
            <a:ext cx="3475751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1600" dirty="0" smtClean="0">
                <a:latin typeface="+mn-lt"/>
                <a:ea typeface="HGP創英角ｺﾞｼｯｸUB" pitchFamily="50" charset="-128"/>
              </a:rPr>
              <a:t>Discussions on the areas to be standardized in smart cities</a:t>
            </a:r>
            <a:endParaRPr lang="ja-JP" altLang="en-US" sz="1600" dirty="0">
              <a:latin typeface="+mn-lt"/>
              <a:ea typeface="HGP創英角ｺﾞｼｯｸUB" pitchFamily="50" charset="-128"/>
            </a:endParaRPr>
          </a:p>
        </p:txBody>
      </p:sp>
      <p:cxnSp>
        <p:nvCxnSpPr>
          <p:cNvPr id="46" name="直線コネクタ 45"/>
          <p:cNvCxnSpPr/>
          <p:nvPr/>
        </p:nvCxnSpPr>
        <p:spPr bwMode="auto">
          <a:xfrm>
            <a:off x="996357" y="4137651"/>
            <a:ext cx="7995243" cy="0"/>
          </a:xfrm>
          <a:prstGeom prst="lin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テキスト ボックス 46"/>
          <p:cNvSpPr txBox="1"/>
          <p:nvPr/>
        </p:nvSpPr>
        <p:spPr>
          <a:xfrm>
            <a:off x="349237" y="6266978"/>
            <a:ext cx="3384285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100" dirty="0" smtClean="0">
                <a:latin typeface="Arial" pitchFamily="34" charset="0"/>
                <a:ea typeface="HGPｺﾞｼｯｸE" pitchFamily="50" charset="-128"/>
                <a:cs typeface="Arial" pitchFamily="34" charset="0"/>
              </a:rPr>
              <a:t>ISO: International Standardization Organization</a:t>
            </a:r>
            <a:endParaRPr lang="ja-JP" altLang="en-US" sz="1100" dirty="0">
              <a:latin typeface="Arial" pitchFamily="34" charset="0"/>
              <a:ea typeface="HGPｺﾞｼｯｸE" pitchFamily="50" charset="-128"/>
              <a:cs typeface="Arial" pitchFamily="34" charset="0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446630" y="6266978"/>
            <a:ext cx="3384285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100" dirty="0" smtClean="0">
                <a:latin typeface="Arial" pitchFamily="34" charset="0"/>
                <a:ea typeface="HGPｺﾞｼｯｸE" pitchFamily="50" charset="-128"/>
                <a:cs typeface="Arial" pitchFamily="34" charset="0"/>
              </a:rPr>
              <a:t>IEC: International Electrotechnical Commission</a:t>
            </a:r>
            <a:endParaRPr lang="ja-JP" altLang="en-US" sz="1100" dirty="0">
              <a:latin typeface="Arial" pitchFamily="34" charset="0"/>
              <a:ea typeface="HGPｺﾞｼｯｸE" pitchFamily="50" charset="-128"/>
              <a:cs typeface="Arial" pitchFamily="34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49237" y="6464431"/>
            <a:ext cx="644843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100" dirty="0" smtClean="0">
                <a:latin typeface="Arial" pitchFamily="34" charset="0"/>
                <a:ea typeface="HGPｺﾞｼｯｸE" pitchFamily="50" charset="-128"/>
                <a:cs typeface="Arial" pitchFamily="34" charset="0"/>
              </a:rPr>
              <a:t>ITU-T: International Telecommunication Union - Telecommunication Standardization Sector</a:t>
            </a:r>
            <a:endParaRPr lang="ja-JP" altLang="en-US" sz="1100" dirty="0">
              <a:latin typeface="Arial" pitchFamily="34" charset="0"/>
              <a:ea typeface="HGPｺﾞｼｯｸE" pitchFamily="50" charset="-128"/>
              <a:cs typeface="Arial" pitchFamily="34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49237" y="6638799"/>
            <a:ext cx="552994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100" dirty="0" smtClean="0">
                <a:latin typeface="Arial" pitchFamily="34" charset="0"/>
                <a:ea typeface="HGPｺﾞｼｯｸE" pitchFamily="50" charset="-128"/>
                <a:cs typeface="Arial" pitchFamily="34" charset="0"/>
              </a:rPr>
              <a:t>JTC: Joint Technical Committee (Joint committee of ISO and IEC in the ICT areas)</a:t>
            </a:r>
            <a:endParaRPr lang="ja-JP" altLang="en-US" sz="1100" dirty="0">
              <a:latin typeface="Arial" pitchFamily="34" charset="0"/>
              <a:ea typeface="HGPｺﾞｼｯｸE" pitchFamily="50" charset="-128"/>
              <a:cs typeface="Arial" pitchFamily="34" charset="0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53193" y="2359132"/>
            <a:ext cx="66414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schemeClr val="bg1"/>
                </a:solidFill>
                <a:latin typeface="+mj-lt"/>
                <a:ea typeface="HGP創英角ｺﾞｼｯｸUB" pitchFamily="50" charset="-128"/>
              </a:rPr>
              <a:t>Bodies</a:t>
            </a:r>
            <a:endParaRPr lang="ja-JP" altLang="en-US" sz="1600" dirty="0">
              <a:solidFill>
                <a:schemeClr val="bg1"/>
              </a:solidFill>
              <a:latin typeface="+mj-lt"/>
              <a:ea typeface="HGP創英角ｺﾞｼｯｸUB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349366" y="2337360"/>
            <a:ext cx="285205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bg1"/>
                </a:solidFill>
                <a:latin typeface="+mj-lt"/>
                <a:ea typeface="HGP創英角ｺﾞｼｯｸUB" pitchFamily="50" charset="-128"/>
              </a:rPr>
              <a:t>Committees</a:t>
            </a:r>
            <a:endParaRPr lang="ja-JP" altLang="en-US" sz="2000" dirty="0">
              <a:solidFill>
                <a:schemeClr val="bg1"/>
              </a:solidFill>
              <a:latin typeface="+mj-lt"/>
              <a:ea typeface="HGP創英角ｺﾞｼｯｸUB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650481" y="2359132"/>
            <a:ext cx="53965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schemeClr val="bg1"/>
                </a:solidFill>
                <a:latin typeface="+mn-lt"/>
                <a:ea typeface="HGP創英角ｺﾞｼｯｸUB" pitchFamily="50" charset="-128"/>
              </a:rPr>
              <a:t>Chair</a:t>
            </a:r>
            <a:endParaRPr lang="ja-JP" altLang="en-US" sz="1600" dirty="0">
              <a:solidFill>
                <a:schemeClr val="bg1"/>
              </a:solidFill>
              <a:latin typeface="+mn-lt"/>
              <a:ea typeface="HGP創英角ｺﾞｼｯｸUB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800722" y="2337360"/>
            <a:ext cx="267432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2000" dirty="0" smtClean="0">
                <a:solidFill>
                  <a:schemeClr val="bg1"/>
                </a:solidFill>
                <a:latin typeface="+mn-lt"/>
                <a:ea typeface="HGP創英角ｺﾞｼｯｸUB" pitchFamily="50" charset="-128"/>
              </a:rPr>
              <a:t>Outlines</a:t>
            </a:r>
            <a:endParaRPr lang="ja-JP" altLang="en-US" sz="2000" dirty="0">
              <a:solidFill>
                <a:schemeClr val="bg1"/>
              </a:solidFill>
              <a:latin typeface="+mn-lt"/>
              <a:ea typeface="HGP創英角ｺﾞｼｯｸUB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561080" y="2847781"/>
            <a:ext cx="71845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1400" b="1" dirty="0" smtClean="0">
                <a:latin typeface="+mn-lt"/>
                <a:ea typeface="HGP創英角ｺﾞｼｯｸUB" pitchFamily="50" charset="-128"/>
              </a:rPr>
              <a:t>FR, </a:t>
            </a:r>
            <a:r>
              <a:rPr lang="en-US" altLang="ja-JP" sz="1400" b="1" dirty="0" smtClean="0">
                <a:solidFill>
                  <a:srgbClr val="0000CC"/>
                </a:solidFill>
                <a:latin typeface="+mn-lt"/>
                <a:ea typeface="HGP創英角ｺﾞｼｯｸUB" pitchFamily="50" charset="-128"/>
              </a:rPr>
              <a:t>CA</a:t>
            </a:r>
            <a:r>
              <a:rPr lang="en-US" altLang="ja-JP" sz="1400" b="1" dirty="0" smtClean="0">
                <a:latin typeface="+mn-lt"/>
                <a:ea typeface="HGP創英角ｺﾞｼｯｸUB" pitchFamily="50" charset="-128"/>
              </a:rPr>
              <a:t>, </a:t>
            </a:r>
            <a:r>
              <a:rPr lang="en-US" altLang="ja-JP" sz="1400" b="1" dirty="0" smtClean="0">
                <a:solidFill>
                  <a:srgbClr val="0000CC"/>
                </a:solidFill>
                <a:latin typeface="+mn-lt"/>
                <a:ea typeface="HGP創英角ｺﾞｼｯｸUB" pitchFamily="50" charset="-128"/>
              </a:rPr>
              <a:t>JP</a:t>
            </a:r>
            <a:endParaRPr lang="ja-JP" altLang="en-US" sz="1400" b="1" dirty="0">
              <a:solidFill>
                <a:srgbClr val="0000CC"/>
              </a:solidFill>
              <a:latin typeface="+mn-lt"/>
              <a:ea typeface="HGP創英角ｺﾞｼｯｸUB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760240" y="5741793"/>
            <a:ext cx="32013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srgbClr val="0000CC"/>
                </a:solidFill>
                <a:latin typeface="+mn-lt"/>
                <a:ea typeface="HGP創英角ｺﾞｼｯｸUB" pitchFamily="50" charset="-128"/>
              </a:rPr>
              <a:t>JP</a:t>
            </a:r>
            <a:endParaRPr lang="ja-JP" altLang="en-US" sz="1400" b="1" dirty="0">
              <a:solidFill>
                <a:srgbClr val="0000CC"/>
              </a:solidFill>
              <a:latin typeface="+mn-lt"/>
              <a:ea typeface="HGP創英角ｺﾞｼｯｸUB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760240" y="5033596"/>
            <a:ext cx="32013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1400" b="1" dirty="0" smtClean="0">
                <a:latin typeface="+mn-lt"/>
                <a:ea typeface="HGP創英角ｺﾞｼｯｸUB" pitchFamily="50" charset="-128"/>
              </a:rPr>
              <a:t>ES</a:t>
            </a:r>
            <a:endParaRPr lang="ja-JP" altLang="en-US" sz="1400" b="1" dirty="0">
              <a:latin typeface="+mn-lt"/>
              <a:ea typeface="HGP創英角ｺﾞｼｯｸUB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613893" y="3625165"/>
            <a:ext cx="612829" cy="3877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1400" b="1" dirty="0" smtClean="0">
                <a:solidFill>
                  <a:srgbClr val="0000CC"/>
                </a:solidFill>
                <a:latin typeface="+mn-lt"/>
                <a:ea typeface="HGP創英角ｺﾞｼｯｸUB" pitchFamily="50" charset="-128"/>
              </a:rPr>
              <a:t>JP</a:t>
            </a:r>
            <a:r>
              <a:rPr lang="en-US" altLang="ja-JP" sz="1400" b="1" dirty="0" smtClean="0">
                <a:latin typeface="+mn-lt"/>
                <a:ea typeface="HGP創英角ｺﾞｼｯｸUB" pitchFamily="50" charset="-128"/>
              </a:rPr>
              <a:t>, DE, </a:t>
            </a:r>
            <a:r>
              <a:rPr lang="en-US" altLang="ja-JP" sz="1400" b="1" dirty="0" smtClean="0">
                <a:solidFill>
                  <a:srgbClr val="0000CC"/>
                </a:solidFill>
                <a:latin typeface="+mn-lt"/>
                <a:ea typeface="HGP創英角ｺﾞｼｯｸUB" pitchFamily="50" charset="-128"/>
              </a:rPr>
              <a:t>CN</a:t>
            </a:r>
            <a:endParaRPr lang="ja-JP" altLang="en-US" sz="1400" b="1" dirty="0">
              <a:solidFill>
                <a:srgbClr val="0000CC"/>
              </a:solidFill>
              <a:latin typeface="+mn-lt"/>
              <a:ea typeface="HGP創英角ｺﾞｼｯｸUB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760240" y="4384530"/>
            <a:ext cx="32013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1400" b="1" dirty="0" smtClean="0">
                <a:latin typeface="+mn-lt"/>
                <a:ea typeface="HGP創英角ｺﾞｼｯｸUB" pitchFamily="50" charset="-128"/>
              </a:rPr>
              <a:t>FR</a:t>
            </a:r>
            <a:endParaRPr lang="ja-JP" altLang="en-US" sz="1400" b="1" dirty="0">
              <a:latin typeface="+mn-lt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654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Visu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67545" y="1341438"/>
            <a:ext cx="8280919" cy="477054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ja-JP" sz="2500" dirty="0" smtClean="0">
                <a:solidFill>
                  <a:schemeClr val="bg1"/>
                </a:solidFill>
              </a:rPr>
              <a:t>The Future Plan of the APEC Low-Carbon Town Indicator</a:t>
            </a:r>
            <a:endParaRPr kumimoji="0" lang="en-US" altLang="ja-JP" sz="2500" dirty="0">
              <a:solidFill>
                <a:schemeClr val="bg1"/>
              </a:solidFill>
            </a:endParaRPr>
          </a:p>
        </p:txBody>
      </p:sp>
      <p:sp>
        <p:nvSpPr>
          <p:cNvPr id="6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8545288" y="6489521"/>
            <a:ext cx="456186" cy="276999"/>
          </a:xfrm>
        </p:spPr>
        <p:txBody>
          <a:bodyPr wrap="square" lIns="0" tIns="0" rIns="0" bIns="0" anchor="b" anchorCtr="0">
            <a:spAutoFit/>
          </a:bodyPr>
          <a:lstStyle/>
          <a:p>
            <a:pPr>
              <a:defRPr/>
            </a:pPr>
            <a:fld id="{2626C584-46A7-4686-8A8D-BE5BCD74C6D2}" type="slidenum">
              <a:rPr lang="en-US" altLang="ja-JP" sz="1800" smtClean="0"/>
              <a:t>4</a:t>
            </a:fld>
            <a:endParaRPr lang="en-US" altLang="ja-JP" sz="1800" dirty="0"/>
          </a:p>
        </p:txBody>
      </p:sp>
      <p:cxnSp>
        <p:nvCxnSpPr>
          <p:cNvPr id="14" name="直線コネクタ 13"/>
          <p:cNvCxnSpPr/>
          <p:nvPr/>
        </p:nvCxnSpPr>
        <p:spPr bwMode="auto">
          <a:xfrm>
            <a:off x="1370902" y="3626922"/>
            <a:ext cx="665276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 rot="5400000">
            <a:off x="218972" y="4124997"/>
            <a:ext cx="2340000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正方形/長方形 15"/>
          <p:cNvSpPr/>
          <p:nvPr/>
        </p:nvSpPr>
        <p:spPr bwMode="auto">
          <a:xfrm>
            <a:off x="1677507" y="3160743"/>
            <a:ext cx="2883606" cy="932359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761998" y="3152982"/>
            <a:ext cx="2735027" cy="8574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800" b="1" dirty="0" smtClean="0"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WG1</a:t>
            </a:r>
            <a:endParaRPr kumimoji="1" lang="en-US" altLang="ja-JP" sz="1800" dirty="0" smtClean="0">
              <a:latin typeface="Arial" pitchFamily="34" charset="0"/>
              <a:ea typeface="HGP創英角ｺﾞｼｯｸUB" pitchFamily="50" charset="-128"/>
              <a:cs typeface="Arial" pitchFamily="34" charset="0"/>
            </a:endParaRPr>
          </a:p>
          <a:p>
            <a:pPr marL="0" lvl="1" algn="ctr">
              <a:lnSpc>
                <a:spcPct val="90000"/>
              </a:lnSpc>
            </a:pP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Management systems standards for sustainable development in communities</a:t>
            </a:r>
            <a:endParaRPr lang="en-US" altLang="ja-JP" sz="1600" dirty="0" smtClean="0">
              <a:latin typeface="Arial" pitchFamily="34" charset="0"/>
              <a:ea typeface="HGP創英角ｺﾞｼｯｸUB" pitchFamily="50" charset="-128"/>
              <a:cs typeface="Arial" pitchFamily="34" charset="0"/>
            </a:endParaRPr>
          </a:p>
        </p:txBody>
      </p:sp>
      <p:cxnSp>
        <p:nvCxnSpPr>
          <p:cNvPr id="48" name="直線コネクタ 47"/>
          <p:cNvCxnSpPr/>
          <p:nvPr/>
        </p:nvCxnSpPr>
        <p:spPr bwMode="auto">
          <a:xfrm>
            <a:off x="1370902" y="4548333"/>
            <a:ext cx="665276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正方形/長方形 48"/>
          <p:cNvSpPr/>
          <p:nvPr/>
        </p:nvSpPr>
        <p:spPr bwMode="auto">
          <a:xfrm>
            <a:off x="1677507" y="4181758"/>
            <a:ext cx="2883606" cy="735547"/>
          </a:xfrm>
          <a:prstGeom prst="rect">
            <a:avLst/>
          </a:prstGeom>
          <a:solidFill>
            <a:srgbClr val="A7F3F1"/>
          </a:solidFill>
          <a:ln w="6350" cap="flat" cmpd="sng" algn="ctr">
            <a:solidFill>
              <a:srgbClr val="12848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761998" y="4194570"/>
            <a:ext cx="2735184" cy="6557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800" b="1" dirty="0" smtClean="0"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WG2</a:t>
            </a:r>
            <a:endParaRPr kumimoji="1" lang="en-US" altLang="ja-JP" sz="1800" dirty="0" smtClean="0">
              <a:latin typeface="Arial" pitchFamily="34" charset="0"/>
              <a:ea typeface="HGP創英角ｺﾞｼｯｸUB" pitchFamily="50" charset="-128"/>
              <a:cs typeface="Arial" pitchFamily="34" charset="0"/>
            </a:endParaRPr>
          </a:p>
          <a:p>
            <a:pPr marL="0" lvl="1" algn="ctr">
              <a:lnSpc>
                <a:spcPct val="90000"/>
              </a:lnSpc>
            </a:pP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Indicators for city services and quality of life</a:t>
            </a:r>
            <a:endParaRPr lang="en-US" altLang="ja-JP" sz="1600" dirty="0" smtClean="0">
              <a:latin typeface="Arial" pitchFamily="34" charset="0"/>
              <a:ea typeface="HGP創英角ｺﾞｼｯｸUB" pitchFamily="50" charset="-128"/>
              <a:cs typeface="Arial" pitchFamily="34" charset="0"/>
            </a:endParaRPr>
          </a:p>
        </p:txBody>
      </p:sp>
      <p:cxnSp>
        <p:nvCxnSpPr>
          <p:cNvPr id="51" name="直線コネクタ 50"/>
          <p:cNvCxnSpPr/>
          <p:nvPr/>
        </p:nvCxnSpPr>
        <p:spPr bwMode="auto">
          <a:xfrm rot="5400000">
            <a:off x="-426528" y="4367942"/>
            <a:ext cx="2808000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線コネクタ 52"/>
          <p:cNvCxnSpPr/>
          <p:nvPr/>
        </p:nvCxnSpPr>
        <p:spPr bwMode="auto">
          <a:xfrm>
            <a:off x="1388973" y="6002709"/>
            <a:ext cx="0" cy="476116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線コネクタ 53"/>
          <p:cNvCxnSpPr/>
          <p:nvPr/>
        </p:nvCxnSpPr>
        <p:spPr bwMode="auto">
          <a:xfrm>
            <a:off x="1370902" y="6459939"/>
            <a:ext cx="665276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正方形/長方形 54"/>
          <p:cNvSpPr/>
          <p:nvPr/>
        </p:nvSpPr>
        <p:spPr bwMode="auto">
          <a:xfrm>
            <a:off x="1677507" y="6181617"/>
            <a:ext cx="2883606" cy="556643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761998" y="6217400"/>
            <a:ext cx="2735184" cy="4539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800" b="1" dirty="0" smtClean="0"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WG1</a:t>
            </a:r>
            <a:endParaRPr kumimoji="1" lang="en-US" altLang="ja-JP" sz="1800" dirty="0" smtClean="0">
              <a:latin typeface="Arial" pitchFamily="34" charset="0"/>
              <a:ea typeface="HGP創英角ｺﾞｼｯｸUB" pitchFamily="50" charset="-128"/>
              <a:cs typeface="Arial" pitchFamily="34" charset="0"/>
            </a:endParaRPr>
          </a:p>
          <a:p>
            <a:pPr marL="0" lvl="1" algn="ctr">
              <a:lnSpc>
                <a:spcPct val="90000"/>
              </a:lnSpc>
            </a:pP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Infrastructure metrics</a:t>
            </a:r>
            <a:endParaRPr lang="en-US" altLang="ja-JP" sz="1600" dirty="0" smtClean="0">
              <a:latin typeface="Arial" pitchFamily="34" charset="0"/>
              <a:ea typeface="HGP創英角ｺﾞｼｯｸUB" pitchFamily="50" charset="-128"/>
              <a:cs typeface="Arial" pitchFamily="34" charset="0"/>
            </a:endParaRPr>
          </a:p>
        </p:txBody>
      </p:sp>
      <p:sp>
        <p:nvSpPr>
          <p:cNvPr id="57" name="正方形/長方形 56"/>
          <p:cNvSpPr/>
          <p:nvPr/>
        </p:nvSpPr>
        <p:spPr bwMode="auto">
          <a:xfrm>
            <a:off x="178017" y="2275112"/>
            <a:ext cx="3138041" cy="790328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58087" y="2258407"/>
            <a:ext cx="2977903" cy="739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b="1" dirty="0" smtClean="0"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ISO TC268</a:t>
            </a:r>
            <a:endParaRPr kumimoji="1" lang="en-US" altLang="ja-JP" dirty="0" smtClean="0">
              <a:latin typeface="Arial" pitchFamily="34" charset="0"/>
              <a:ea typeface="HGP創英角ｺﾞｼｯｸUB" pitchFamily="50" charset="-128"/>
              <a:cs typeface="Arial" pitchFamily="34" charset="0"/>
            </a:endParaRPr>
          </a:p>
          <a:p>
            <a:pPr marL="0" lvl="1" algn="ctr">
              <a:lnSpc>
                <a:spcPct val="90000"/>
              </a:lnSpc>
            </a:pPr>
            <a:r>
              <a:rPr lang="en-US" altLang="ja-JP" sz="1600" b="1" dirty="0" smtClean="0"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Sustainable Development</a:t>
            </a:r>
          </a:p>
          <a:p>
            <a:pPr marL="0" lvl="1" algn="ctr">
              <a:lnSpc>
                <a:spcPct val="90000"/>
              </a:lnSpc>
            </a:pPr>
            <a:r>
              <a:rPr lang="en-US" altLang="ja-JP" sz="1600" b="1" dirty="0" smtClean="0"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in Communities</a:t>
            </a:r>
          </a:p>
        </p:txBody>
      </p:sp>
      <p:sp>
        <p:nvSpPr>
          <p:cNvPr id="59" name="正方形/長方形 58"/>
          <p:cNvSpPr/>
          <p:nvPr/>
        </p:nvSpPr>
        <p:spPr bwMode="auto">
          <a:xfrm>
            <a:off x="435424" y="5649686"/>
            <a:ext cx="4103913" cy="446317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51168" y="5687914"/>
            <a:ext cx="768032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b="1" dirty="0" smtClean="0"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SC1</a:t>
            </a:r>
            <a:endParaRPr lang="en-US" altLang="ja-JP" sz="1600" b="1" dirty="0" smtClean="0">
              <a:latin typeface="Arial" pitchFamily="34" charset="0"/>
              <a:ea typeface="HGP創英角ｺﾞｼｯｸUB" pitchFamily="50" charset="-128"/>
              <a:cs typeface="Arial" pitchFamily="34" charset="0"/>
            </a:endParaRPr>
          </a:p>
        </p:txBody>
      </p:sp>
      <p:sp>
        <p:nvSpPr>
          <p:cNvPr id="81" name="四角形吹き出し 80"/>
          <p:cNvSpPr/>
          <p:nvPr/>
        </p:nvSpPr>
        <p:spPr bwMode="auto">
          <a:xfrm>
            <a:off x="6357260" y="4963884"/>
            <a:ext cx="2612571" cy="1548000"/>
          </a:xfrm>
          <a:prstGeom prst="wedgeRectCallout">
            <a:avLst>
              <a:gd name="adj1" fmla="val -125416"/>
              <a:gd name="adj2" fmla="val -57992"/>
            </a:avLst>
          </a:prstGeom>
          <a:solidFill>
            <a:srgbClr val="59E9E6"/>
          </a:solidFill>
          <a:ln w="19050" cap="flat" cmpd="sng" algn="ctr">
            <a:solidFill>
              <a:srgbClr val="0D5F5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6397986" y="5012632"/>
            <a:ext cx="2550073" cy="9971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71463" lvl="1" indent="-271463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ja-JP" sz="1800" dirty="0" smtClean="0">
                <a:latin typeface="Arial" pitchFamily="34" charset="0"/>
                <a:cs typeface="Arial" pitchFamily="34" charset="0"/>
              </a:rPr>
              <a:t>Global City Indicator Facility </a:t>
            </a: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(GCIF)</a:t>
            </a:r>
          </a:p>
          <a:p>
            <a:pPr marL="271463" lvl="1" indent="-271463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ja-JP" sz="1800" dirty="0" smtClean="0">
                <a:latin typeface="Arial" pitchFamily="34" charset="0"/>
                <a:cs typeface="Arial" pitchFamily="34" charset="0"/>
              </a:rPr>
              <a:t>World Council on City Data </a:t>
            </a: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(WCCD)</a:t>
            </a:r>
            <a:endParaRPr lang="en-US" altLang="ja-JP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323528" y="1817910"/>
            <a:ext cx="8496943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ja-JP" sz="2400" b="1" kern="0" dirty="0" smtClean="0"/>
              <a:t>ISO activities and APEC LCT-I</a:t>
            </a:r>
          </a:p>
        </p:txBody>
      </p:sp>
      <p:pic>
        <p:nvPicPr>
          <p:cNvPr id="31" name="Picture 4" descr="フランス国旗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3507" y="3184802"/>
            <a:ext cx="413458" cy="276853"/>
          </a:xfrm>
          <a:prstGeom prst="rect">
            <a:avLst/>
          </a:prstGeom>
          <a:noFill/>
        </p:spPr>
      </p:pic>
      <p:pic>
        <p:nvPicPr>
          <p:cNvPr id="32" name="Picture 6" descr="https://encrypted-tbn3.gstatic.com/images?q=tbn:ANd9GcQTWz3UaQZTVNCUfB4drmk1zG-mvpXsf4XKhAm37bYU2veZLgXJ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3507" y="4217809"/>
            <a:ext cx="419816" cy="281627"/>
          </a:xfrm>
          <a:prstGeom prst="rect">
            <a:avLst/>
          </a:prstGeom>
          <a:noFill/>
        </p:spPr>
      </p:pic>
      <p:pic>
        <p:nvPicPr>
          <p:cNvPr id="33" name="Picture 8" descr="https://encrypted-tbn1.gstatic.com/images?q=tbn:ANd9GcRMWsY_S5Ekv4hrkdUZoDqNhWzLs_aj7YUsScwfn-JLAt-5nmS9R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13507" y="6225215"/>
            <a:ext cx="416202" cy="279493"/>
          </a:xfrm>
          <a:prstGeom prst="rect">
            <a:avLst/>
          </a:prstGeom>
          <a:noFill/>
        </p:spPr>
      </p:pic>
      <p:sp>
        <p:nvSpPr>
          <p:cNvPr id="34" name="テキスト ボックス 33"/>
          <p:cNvSpPr txBox="1"/>
          <p:nvPr/>
        </p:nvSpPr>
        <p:spPr>
          <a:xfrm>
            <a:off x="4721586" y="3171215"/>
            <a:ext cx="1265557" cy="8863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ct val="90000"/>
              </a:lnSpc>
            </a:pPr>
            <a:r>
              <a:rPr lang="en-US" altLang="ja-JP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standard for sustainable development</a:t>
            </a:r>
            <a:endParaRPr lang="en-US" altLang="ja-JP" sz="1600" i="1" dirty="0" smtClean="0">
              <a:latin typeface="Times New Roman" panose="02020603050405020304" pitchFamily="18" charset="0"/>
              <a:ea typeface="HGP創英角ｺﾞｼｯｸUB" pitchFamily="50" charset="-128"/>
              <a:cs typeface="Times New Roman" panose="02020603050405020304" pitchFamily="18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721586" y="4651665"/>
            <a:ext cx="1711871" cy="246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ct val="90000"/>
              </a:lnSpc>
            </a:pPr>
            <a:r>
              <a:rPr lang="en-US" altLang="ja-JP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City indicators</a:t>
            </a:r>
            <a:endParaRPr lang="en-US" altLang="ja-JP" sz="1800" i="1" dirty="0" smtClean="0">
              <a:latin typeface="Times New Roman" panose="02020603050405020304" pitchFamily="18" charset="0"/>
              <a:ea typeface="HGP創英角ｺﾞｼｯｸUB" pitchFamily="50" charset="-128"/>
              <a:cs typeface="Times New Roman" panose="02020603050405020304" pitchFamily="18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699814" y="6251875"/>
            <a:ext cx="2103757" cy="4708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>
              <a:lnSpc>
                <a:spcPct val="90000"/>
              </a:lnSpc>
            </a:pPr>
            <a:r>
              <a:rPr lang="en-US" altLang="ja-JP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</a:t>
            </a:r>
          </a:p>
          <a:p>
            <a:pPr marL="457200" lvl="2">
              <a:lnSpc>
                <a:spcPct val="90000"/>
              </a:lnSpc>
            </a:pPr>
            <a:r>
              <a:rPr lang="en-US" altLang="ja-JP" sz="1600" i="1" dirty="0" smtClean="0">
                <a:latin typeface="Times New Roman" panose="02020603050405020304" pitchFamily="18" charset="0"/>
                <a:ea typeface="HGP創英角ｺﾞｼｯｸUB" pitchFamily="50" charset="-128"/>
                <a:cs typeface="Times New Roman" panose="02020603050405020304" pitchFamily="18" charset="0"/>
              </a:rPr>
              <a:t>Technological</a:t>
            </a:r>
          </a:p>
        </p:txBody>
      </p:sp>
      <p:sp>
        <p:nvSpPr>
          <p:cNvPr id="83" name="角丸四角形 82"/>
          <p:cNvSpPr/>
          <p:nvPr/>
        </p:nvSpPr>
        <p:spPr bwMode="auto">
          <a:xfrm>
            <a:off x="6576081" y="2152194"/>
            <a:ext cx="2056292" cy="1024054"/>
          </a:xfrm>
          <a:prstGeom prst="roundRect">
            <a:avLst>
              <a:gd name="adj" fmla="val 13478"/>
            </a:avLst>
          </a:prstGeom>
          <a:solidFill>
            <a:srgbClr val="68E258"/>
          </a:solidFill>
          <a:ln w="19050" cap="flat" cmpd="sng" algn="ctr">
            <a:solidFill>
              <a:srgbClr val="1E6F13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6689084" y="2191496"/>
            <a:ext cx="1830286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b="1" dirty="0" smtClean="0"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APEC EWG</a:t>
            </a:r>
            <a:endParaRPr kumimoji="1" lang="en-US" altLang="ja-JP" dirty="0" smtClean="0">
              <a:latin typeface="Arial" pitchFamily="34" charset="0"/>
              <a:ea typeface="HGP創英角ｺﾞｼｯｸUB" pitchFamily="50" charset="-128"/>
              <a:cs typeface="Arial" pitchFamily="34" charset="0"/>
            </a:endParaRPr>
          </a:p>
          <a:p>
            <a:pPr marL="0" lvl="1" algn="ctr">
              <a:lnSpc>
                <a:spcPct val="90000"/>
              </a:lnSpc>
            </a:pPr>
            <a:r>
              <a:rPr lang="en-US" altLang="ja-JP" sz="2000" dirty="0" smtClean="0">
                <a:latin typeface="Arial" pitchFamily="34" charset="0"/>
                <a:cs typeface="Arial" pitchFamily="34" charset="0"/>
              </a:rPr>
              <a:t>LCMT TF</a:t>
            </a:r>
          </a:p>
          <a:p>
            <a:pPr marL="0" lvl="1" algn="ctr">
              <a:lnSpc>
                <a:spcPct val="90000"/>
              </a:lnSpc>
            </a:pPr>
            <a:r>
              <a:rPr lang="en-US" altLang="ja-JP" sz="2000" dirty="0" smtClean="0"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Study Group A</a:t>
            </a:r>
          </a:p>
        </p:txBody>
      </p:sp>
      <p:cxnSp>
        <p:nvCxnSpPr>
          <p:cNvPr id="38" name="直線コネクタ 37"/>
          <p:cNvCxnSpPr/>
          <p:nvPr/>
        </p:nvCxnSpPr>
        <p:spPr bwMode="auto">
          <a:xfrm>
            <a:off x="1370902" y="5284283"/>
            <a:ext cx="665276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正方形/長方形 38"/>
          <p:cNvSpPr/>
          <p:nvPr/>
        </p:nvSpPr>
        <p:spPr bwMode="auto">
          <a:xfrm>
            <a:off x="1677507" y="5005961"/>
            <a:ext cx="2883606" cy="556643"/>
          </a:xfrm>
          <a:prstGeom prst="rect">
            <a:avLst/>
          </a:prstGeom>
          <a:solidFill>
            <a:srgbClr val="FACECE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761998" y="5041744"/>
            <a:ext cx="1873831" cy="4985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800" b="1" dirty="0" smtClean="0"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WG3</a:t>
            </a:r>
            <a:endParaRPr kumimoji="1" lang="en-US" altLang="ja-JP" sz="1800" dirty="0" smtClean="0">
              <a:latin typeface="Arial" pitchFamily="34" charset="0"/>
              <a:ea typeface="HGP創英角ｺﾞｼｯｸUB" pitchFamily="50" charset="-128"/>
              <a:cs typeface="Arial" pitchFamily="34" charset="0"/>
            </a:endParaRPr>
          </a:p>
          <a:p>
            <a:pPr marL="0" lvl="1" algn="ctr">
              <a:lnSpc>
                <a:spcPct val="90000"/>
              </a:lnSpc>
            </a:pPr>
            <a:r>
              <a:rPr lang="en-US" altLang="ja-JP" sz="1600" dirty="0" smtClean="0">
                <a:latin typeface="Arial" pitchFamily="34" charset="0"/>
                <a:cs typeface="Arial" pitchFamily="34" charset="0"/>
              </a:rPr>
              <a:t>Terminology</a:t>
            </a:r>
            <a:endParaRPr lang="en-US" altLang="ja-JP" sz="1600" dirty="0" smtClean="0">
              <a:latin typeface="Arial" pitchFamily="34" charset="0"/>
              <a:ea typeface="HGP創英角ｺﾞｼｯｸUB" pitchFamily="50" charset="-128"/>
              <a:cs typeface="Arial" pitchFamily="34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507" y="5049559"/>
            <a:ext cx="417600" cy="277535"/>
          </a:xfrm>
          <a:prstGeom prst="rect">
            <a:avLst/>
          </a:prstGeom>
        </p:spPr>
      </p:pic>
      <p:sp>
        <p:nvSpPr>
          <p:cNvPr id="42" name="テキスト ボックス 41"/>
          <p:cNvSpPr txBox="1"/>
          <p:nvPr/>
        </p:nvSpPr>
        <p:spPr>
          <a:xfrm>
            <a:off x="1038996" y="5760356"/>
            <a:ext cx="3543890" cy="2462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altLang="ja-JP" sz="1600" b="1" dirty="0" smtClean="0"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Smart Community Infrastructures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315" y="4181758"/>
            <a:ext cx="360000" cy="330840"/>
          </a:xfrm>
          <a:prstGeom prst="rect">
            <a:avLst/>
          </a:prstGeom>
        </p:spPr>
      </p:pic>
      <p:sp>
        <p:nvSpPr>
          <p:cNvPr id="45" name="テキスト ボックス 44"/>
          <p:cNvSpPr txBox="1"/>
          <p:nvPr/>
        </p:nvSpPr>
        <p:spPr>
          <a:xfrm>
            <a:off x="5132024" y="4135047"/>
            <a:ext cx="115991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altLang="ja-JP" sz="1800" b="1" dirty="0" smtClean="0"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ISO 37120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175568" y="4412173"/>
            <a:ext cx="1900145" cy="1938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1400" i="1" dirty="0" smtClean="0"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Released May 15, 2014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354567" y="5039533"/>
            <a:ext cx="1203785" cy="4985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1200" i="1" dirty="0" smtClean="0"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Ballot approved.</a:t>
            </a:r>
          </a:p>
          <a:p>
            <a:pPr>
              <a:lnSpc>
                <a:spcPct val="90000"/>
              </a:lnSpc>
            </a:pPr>
            <a:r>
              <a:rPr lang="en-US" altLang="ja-JP" sz="1200" i="1" dirty="0" smtClean="0"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To be launched on May 23, 2014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6455228" y="5981462"/>
            <a:ext cx="2449286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 algn="ctr">
              <a:lnSpc>
                <a:spcPct val="90000"/>
              </a:lnSpc>
            </a:pPr>
            <a:r>
              <a:rPr lang="en-US" altLang="ja-JP" sz="1600" i="1" dirty="0" smtClean="0">
                <a:latin typeface="Arial" pitchFamily="34" charset="0"/>
                <a:cs typeface="Arial" pitchFamily="34" charset="0"/>
              </a:rPr>
              <a:t>(Launched May 15, 2014)</a:t>
            </a:r>
            <a:endParaRPr lang="en-US" altLang="ja-JP" sz="1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下矢印 4"/>
          <p:cNvSpPr/>
          <p:nvPr/>
        </p:nvSpPr>
        <p:spPr bwMode="auto">
          <a:xfrm>
            <a:off x="7010400" y="3265714"/>
            <a:ext cx="1872343" cy="1654629"/>
          </a:xfrm>
          <a:prstGeom prst="downArrow">
            <a:avLst>
              <a:gd name="adj1" fmla="val 50000"/>
              <a:gd name="adj2" fmla="val 42105"/>
            </a:avLst>
          </a:prstGeom>
          <a:solidFill>
            <a:srgbClr val="0B4D4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 rot="21600000">
            <a:off x="7543056" y="3382689"/>
            <a:ext cx="807030" cy="12464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 algn="ctr">
              <a:lnSpc>
                <a:spcPct val="90000"/>
              </a:lnSpc>
            </a:pPr>
            <a:r>
              <a:rPr lang="en-US" altLang="ja-JP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Study Group A</a:t>
            </a:r>
          </a:p>
          <a:p>
            <a:pPr marL="0" lvl="1" algn="ctr">
              <a:lnSpc>
                <a:spcPct val="90000"/>
              </a:lnSpc>
            </a:pPr>
            <a:r>
              <a:rPr lang="en-US" altLang="ja-JP" sz="1800" dirty="0" err="1" smtClean="0">
                <a:solidFill>
                  <a:schemeClr val="bg1"/>
                </a:solidFill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Techni-cal</a:t>
            </a:r>
            <a:r>
              <a:rPr lang="en-US" altLang="ja-JP" sz="1800" dirty="0" smtClean="0">
                <a:solidFill>
                  <a:schemeClr val="bg1"/>
                </a:solidFill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 Visit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139623" y="6253606"/>
            <a:ext cx="1047844" cy="2492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1" algn="ctr">
              <a:lnSpc>
                <a:spcPct val="90000"/>
              </a:lnSpc>
            </a:pPr>
            <a:r>
              <a:rPr lang="en-US" altLang="ja-JP" sz="1800" dirty="0" smtClean="0">
                <a:latin typeface="Arial" pitchFamily="34" charset="0"/>
                <a:cs typeface="Arial" pitchFamily="34" charset="0"/>
              </a:rPr>
              <a:t>Toronto</a:t>
            </a:r>
            <a:endParaRPr lang="en-US" altLang="ja-JP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52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0" name="フリーフォーム 3119"/>
          <p:cNvSpPr/>
          <p:nvPr/>
        </p:nvSpPr>
        <p:spPr bwMode="auto">
          <a:xfrm>
            <a:off x="3309257" y="2318657"/>
            <a:ext cx="3581400" cy="4147457"/>
          </a:xfrm>
          <a:custGeom>
            <a:avLst/>
            <a:gdLst>
              <a:gd name="connsiteX0" fmla="*/ 0 w 3581400"/>
              <a:gd name="connsiteY0" fmla="*/ 0 h 4147457"/>
              <a:gd name="connsiteX1" fmla="*/ 2590800 w 3581400"/>
              <a:gd name="connsiteY1" fmla="*/ 0 h 4147457"/>
              <a:gd name="connsiteX2" fmla="*/ 3581400 w 3581400"/>
              <a:gd name="connsiteY2" fmla="*/ 4147457 h 4147457"/>
              <a:gd name="connsiteX3" fmla="*/ 1001486 w 3581400"/>
              <a:gd name="connsiteY3" fmla="*/ 4147457 h 4147457"/>
              <a:gd name="connsiteX4" fmla="*/ 0 w 3581400"/>
              <a:gd name="connsiteY4" fmla="*/ 0 h 4147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1400" h="4147457">
                <a:moveTo>
                  <a:pt x="0" y="0"/>
                </a:moveTo>
                <a:lnTo>
                  <a:pt x="2590800" y="0"/>
                </a:lnTo>
                <a:lnTo>
                  <a:pt x="3581400" y="4147457"/>
                </a:lnTo>
                <a:lnTo>
                  <a:pt x="1001486" y="4147457"/>
                </a:lnTo>
                <a:lnTo>
                  <a:pt x="0" y="0"/>
                </a:lnTo>
                <a:close/>
              </a:path>
            </a:pathLst>
          </a:custGeom>
          <a:solidFill>
            <a:srgbClr val="F3F39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3" name="角丸四角形 102"/>
          <p:cNvSpPr/>
          <p:nvPr/>
        </p:nvSpPr>
        <p:spPr bwMode="auto">
          <a:xfrm>
            <a:off x="425688" y="5148947"/>
            <a:ext cx="4037455" cy="1143000"/>
          </a:xfrm>
          <a:prstGeom prst="roundRect">
            <a:avLst/>
          </a:prstGeom>
          <a:solidFill>
            <a:srgbClr val="F27A7A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3075" name="Picture 3" descr="Visu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8545288" y="6489521"/>
            <a:ext cx="456186" cy="276999"/>
          </a:xfrm>
        </p:spPr>
        <p:txBody>
          <a:bodyPr wrap="square" lIns="0" tIns="0" rIns="0" bIns="0" anchor="b" anchorCtr="0">
            <a:spAutoFit/>
          </a:bodyPr>
          <a:lstStyle/>
          <a:p>
            <a:pPr>
              <a:defRPr/>
            </a:pPr>
            <a:fld id="{E5EC322D-4CD1-4986-B27C-FB5C95AB104D}" type="slidenum">
              <a:rPr lang="en-US" altLang="ja-JP" sz="1800" smtClean="0"/>
              <a:t>5</a:t>
            </a:fld>
            <a:endParaRPr lang="en-US" altLang="ja-JP" sz="1800" dirty="0"/>
          </a:p>
        </p:txBody>
      </p:sp>
      <p:cxnSp>
        <p:nvCxnSpPr>
          <p:cNvPr id="8" name="直線コネクタ 7"/>
          <p:cNvCxnSpPr>
            <a:stCxn id="80" idx="5"/>
          </p:cNvCxnSpPr>
          <p:nvPr/>
        </p:nvCxnSpPr>
        <p:spPr bwMode="auto">
          <a:xfrm>
            <a:off x="5389570" y="3371338"/>
            <a:ext cx="1729687" cy="187558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rgbClr val="7B76E4"/>
            </a:solidFill>
            <a:prstDash val="sysDot"/>
            <a:round/>
            <a:headEnd type="none" w="med" len="lg"/>
            <a:tailEnd type="none" w="med" len="lg"/>
          </a:ln>
          <a:effectLst/>
        </p:spPr>
      </p:cxnSp>
      <p:cxnSp>
        <p:nvCxnSpPr>
          <p:cNvPr id="10" name="直線コネクタ 9"/>
          <p:cNvCxnSpPr>
            <a:stCxn id="39" idx="0"/>
            <a:endCxn id="76" idx="2"/>
          </p:cNvCxnSpPr>
          <p:nvPr/>
        </p:nvCxnSpPr>
        <p:spPr bwMode="auto">
          <a:xfrm flipH="1" flipV="1">
            <a:off x="4097188" y="3344345"/>
            <a:ext cx="1896346" cy="2034809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rgbClr val="7B76E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コネクタ 10"/>
          <p:cNvCxnSpPr>
            <a:stCxn id="76" idx="2"/>
            <a:endCxn id="37" idx="0"/>
          </p:cNvCxnSpPr>
          <p:nvPr/>
        </p:nvCxnSpPr>
        <p:spPr bwMode="auto">
          <a:xfrm>
            <a:off x="4097188" y="3344345"/>
            <a:ext cx="1156122" cy="257679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rgbClr val="7B76E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線コネクタ 15"/>
          <p:cNvCxnSpPr>
            <a:stCxn id="80" idx="6"/>
          </p:cNvCxnSpPr>
          <p:nvPr/>
        </p:nvCxnSpPr>
        <p:spPr bwMode="auto">
          <a:xfrm>
            <a:off x="5537188" y="3205845"/>
            <a:ext cx="1288155" cy="473530"/>
          </a:xfrm>
          <a:prstGeom prst="line">
            <a:avLst/>
          </a:prstGeom>
          <a:solidFill>
            <a:schemeClr val="bg1"/>
          </a:solidFill>
          <a:ln w="76200" cap="flat" cmpd="sng" algn="ctr">
            <a:solidFill>
              <a:srgbClr val="B91D1D"/>
            </a:solidFill>
            <a:prstDash val="solid"/>
            <a:round/>
            <a:headEnd type="stealth" w="med" len="lg"/>
            <a:tailEnd type="stealth" w="med" len="lg"/>
          </a:ln>
          <a:effectLst/>
        </p:spPr>
      </p:cxnSp>
      <p:sp>
        <p:nvSpPr>
          <p:cNvPr id="17" name="角丸四角形 16"/>
          <p:cNvSpPr/>
          <p:nvPr/>
        </p:nvSpPr>
        <p:spPr bwMode="auto">
          <a:xfrm>
            <a:off x="3593188" y="2434170"/>
            <a:ext cx="1944000" cy="515862"/>
          </a:xfrm>
          <a:prstGeom prst="roundRect">
            <a:avLst/>
          </a:prstGeom>
          <a:solidFill>
            <a:srgbClr val="C7717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445132" y="3631726"/>
            <a:ext cx="1944000" cy="828000"/>
          </a:xfrm>
          <a:prstGeom prst="roundRect">
            <a:avLst/>
          </a:prstGeom>
          <a:solidFill>
            <a:srgbClr val="093443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 bwMode="auto">
          <a:xfrm>
            <a:off x="6784786" y="3631726"/>
            <a:ext cx="1944000" cy="828000"/>
          </a:xfrm>
          <a:prstGeom prst="roundRect">
            <a:avLst/>
          </a:prstGeom>
          <a:solidFill>
            <a:srgbClr val="B207CF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706979" y="2536788"/>
            <a:ext cx="1735880" cy="3323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ISO TC268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014151" y="3657611"/>
            <a:ext cx="150936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2000" b="1" dirty="0" smtClean="0">
                <a:solidFill>
                  <a:schemeClr val="bg1"/>
                </a:solidFill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OECD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014151" y="3986032"/>
            <a:ext cx="1596450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1600" b="1" dirty="0" smtClean="0">
                <a:solidFill>
                  <a:schemeClr val="bg1"/>
                </a:solidFill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Green Growth Indicators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50174" y="3657607"/>
            <a:ext cx="149431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APEC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50174" y="4138432"/>
            <a:ext cx="142899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LCT-I</a:t>
            </a:r>
          </a:p>
        </p:txBody>
      </p:sp>
      <p:cxnSp>
        <p:nvCxnSpPr>
          <p:cNvPr id="34" name="直線コネクタ 33"/>
          <p:cNvCxnSpPr>
            <a:stCxn id="18" idx="3"/>
            <a:endCxn id="19" idx="1"/>
          </p:cNvCxnSpPr>
          <p:nvPr/>
        </p:nvCxnSpPr>
        <p:spPr bwMode="auto">
          <a:xfrm>
            <a:off x="2389132" y="4045726"/>
            <a:ext cx="4395654" cy="0"/>
          </a:xfrm>
          <a:prstGeom prst="line">
            <a:avLst/>
          </a:prstGeom>
          <a:solidFill>
            <a:schemeClr val="bg1"/>
          </a:solidFill>
          <a:ln w="63500" cap="flat" cmpd="sng" algn="ctr">
            <a:solidFill>
              <a:srgbClr val="E86E6E"/>
            </a:solidFill>
            <a:prstDash val="sysDash"/>
            <a:round/>
            <a:headEnd type="stealth" w="med" len="lg"/>
            <a:tailEnd type="stealth" w="med" len="lg"/>
          </a:ln>
          <a:effectLst/>
        </p:spPr>
      </p:cxnSp>
      <p:sp>
        <p:nvSpPr>
          <p:cNvPr id="36" name="角丸四角形 35"/>
          <p:cNvSpPr/>
          <p:nvPr/>
        </p:nvSpPr>
        <p:spPr bwMode="auto">
          <a:xfrm>
            <a:off x="4582890" y="5895588"/>
            <a:ext cx="1340840" cy="494293"/>
          </a:xfrm>
          <a:prstGeom prst="roundRect">
            <a:avLst>
              <a:gd name="adj" fmla="val 50000"/>
            </a:avLst>
          </a:prstGeom>
          <a:solidFill>
            <a:srgbClr val="3129CD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684565" y="5921135"/>
            <a:ext cx="1137490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UN-</a:t>
            </a:r>
          </a:p>
          <a:p>
            <a:pPr algn="ctr">
              <a:lnSpc>
                <a:spcPct val="90000"/>
              </a:lnSpc>
            </a:pPr>
            <a:r>
              <a:rPr lang="en-US" altLang="ja-JP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HABITAT</a:t>
            </a:r>
            <a:endParaRPr lang="ja-JP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HGP創英角ｺﾞｼｯｸUB" pitchFamily="50" charset="-128"/>
              <a:cs typeface="Arial" pitchFamily="34" charset="0"/>
            </a:endParaRPr>
          </a:p>
        </p:txBody>
      </p:sp>
      <p:sp>
        <p:nvSpPr>
          <p:cNvPr id="38" name="角丸四角形 37"/>
          <p:cNvSpPr/>
          <p:nvPr/>
        </p:nvSpPr>
        <p:spPr bwMode="auto">
          <a:xfrm>
            <a:off x="5323114" y="5340453"/>
            <a:ext cx="1340840" cy="494293"/>
          </a:xfrm>
          <a:prstGeom prst="roundRect">
            <a:avLst>
              <a:gd name="adj" fmla="val 50000"/>
            </a:avLst>
          </a:prstGeom>
          <a:solidFill>
            <a:srgbClr val="3129CD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378103" y="5379154"/>
            <a:ext cx="1230862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The World Bank</a:t>
            </a:r>
            <a:endParaRPr lang="ja-JP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HGP創英角ｺﾞｼｯｸUB" pitchFamily="50" charset="-128"/>
              <a:cs typeface="Arial" pitchFamily="34" charset="0"/>
            </a:endParaRPr>
          </a:p>
        </p:txBody>
      </p:sp>
      <p:sp>
        <p:nvSpPr>
          <p:cNvPr id="40" name="四角形吹き出し 39"/>
          <p:cNvSpPr/>
          <p:nvPr/>
        </p:nvSpPr>
        <p:spPr bwMode="auto">
          <a:xfrm>
            <a:off x="6316223" y="2764975"/>
            <a:ext cx="1619463" cy="370114"/>
          </a:xfrm>
          <a:prstGeom prst="wedgeRectCallout">
            <a:avLst>
              <a:gd name="adj1" fmla="val -49638"/>
              <a:gd name="adj2" fmla="val 140408"/>
            </a:avLst>
          </a:prstGeom>
          <a:solidFill>
            <a:srgbClr val="DCC87E"/>
          </a:solidFill>
          <a:ln w="19050" cap="flat" cmpd="sng" algn="ctr">
            <a:solidFill>
              <a:srgbClr val="A58B2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367684" y="2811533"/>
            <a:ext cx="15165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1800" dirty="0" smtClean="0">
                <a:solidFill>
                  <a:schemeClr val="tx1"/>
                </a:solidFill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Official liaison</a:t>
            </a:r>
            <a:endParaRPr lang="ja-JP" altLang="en-US" sz="1800" dirty="0">
              <a:solidFill>
                <a:schemeClr val="tx1"/>
              </a:solidFill>
              <a:latin typeface="Arial" pitchFamily="34" charset="0"/>
              <a:ea typeface="HGP創英角ｺﾞｼｯｸUB" pitchFamily="50" charset="-128"/>
              <a:cs typeface="Arial" pitchFamily="34" charset="0"/>
            </a:endParaRPr>
          </a:p>
        </p:txBody>
      </p:sp>
      <p:sp>
        <p:nvSpPr>
          <p:cNvPr id="47" name="角丸四角形 46"/>
          <p:cNvSpPr/>
          <p:nvPr/>
        </p:nvSpPr>
        <p:spPr bwMode="auto">
          <a:xfrm>
            <a:off x="6939458" y="5217010"/>
            <a:ext cx="1992086" cy="828000"/>
          </a:xfrm>
          <a:prstGeom prst="roundRect">
            <a:avLst/>
          </a:prstGeom>
          <a:solidFill>
            <a:srgbClr val="73B8E7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992946" y="5246516"/>
            <a:ext cx="188511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1800" b="1" dirty="0" smtClean="0">
                <a:solidFill>
                  <a:schemeClr val="tx1"/>
                </a:solidFill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WBCSD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118316" y="5519899"/>
            <a:ext cx="163437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Work-stream for standardization</a:t>
            </a:r>
            <a:endParaRPr lang="ja-JP" altLang="en-US" sz="1600" dirty="0">
              <a:solidFill>
                <a:schemeClr val="tx1"/>
              </a:solidFill>
              <a:latin typeface="Arial" pitchFamily="34" charset="0"/>
              <a:ea typeface="HGP創英角ｺﾞｼｯｸUB" pitchFamily="50" charset="-128"/>
              <a:cs typeface="Arial" pitchFamily="34" charset="0"/>
            </a:endParaRPr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467545" y="1341438"/>
            <a:ext cx="8280919" cy="477054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ja-JP" sz="2500" dirty="0" smtClean="0">
                <a:solidFill>
                  <a:schemeClr val="bg1"/>
                </a:solidFill>
              </a:rPr>
              <a:t>The Future Plan of the APEC Low-Carbon Town Indicator</a:t>
            </a:r>
            <a:endParaRPr kumimoji="0" lang="en-US" altLang="ja-JP" sz="2500" dirty="0">
              <a:solidFill>
                <a:schemeClr val="bg1"/>
              </a:solidFill>
            </a:endParaRPr>
          </a:p>
        </p:txBody>
      </p:sp>
      <p:sp>
        <p:nvSpPr>
          <p:cNvPr id="59" name="Rectangle 2"/>
          <p:cNvSpPr txBox="1">
            <a:spLocks noChangeArrowheads="1"/>
          </p:cNvSpPr>
          <p:nvPr/>
        </p:nvSpPr>
        <p:spPr bwMode="auto">
          <a:xfrm>
            <a:off x="323528" y="1817910"/>
            <a:ext cx="8496943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ja-JP" sz="2400" b="1" kern="0" dirty="0" smtClean="0"/>
              <a:t>Positioning of related activities</a:t>
            </a:r>
          </a:p>
        </p:txBody>
      </p:sp>
      <p:sp>
        <p:nvSpPr>
          <p:cNvPr id="69" name="四角形吹き出し 68"/>
          <p:cNvSpPr/>
          <p:nvPr/>
        </p:nvSpPr>
        <p:spPr bwMode="auto">
          <a:xfrm>
            <a:off x="7393908" y="4615548"/>
            <a:ext cx="1619463" cy="370114"/>
          </a:xfrm>
          <a:prstGeom prst="wedgeRectCallout">
            <a:avLst>
              <a:gd name="adj1" fmla="val -81231"/>
              <a:gd name="adj2" fmla="val 60995"/>
            </a:avLst>
          </a:prstGeom>
          <a:solidFill>
            <a:srgbClr val="DCC87E"/>
          </a:solidFill>
          <a:ln w="19050" cap="flat" cmpd="sng" algn="ctr">
            <a:solidFill>
              <a:srgbClr val="A58B2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7445369" y="4662106"/>
            <a:ext cx="15165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1800" dirty="0" smtClean="0">
                <a:solidFill>
                  <a:schemeClr val="tx1"/>
                </a:solidFill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Official liaison</a:t>
            </a:r>
            <a:endParaRPr lang="ja-JP" altLang="en-US" sz="1800" dirty="0">
              <a:solidFill>
                <a:schemeClr val="tx1"/>
              </a:solidFill>
              <a:latin typeface="Arial" pitchFamily="34" charset="0"/>
              <a:ea typeface="HGP創英角ｺﾞｼｯｸUB" pitchFamily="50" charset="-128"/>
              <a:cs typeface="Arial" pitchFamily="34" charset="0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7054839" y="6038378"/>
            <a:ext cx="1827906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1200" dirty="0" smtClean="0">
                <a:latin typeface="Arial" pitchFamily="34" charset="0"/>
                <a:ea typeface="HGPｺﾞｼｯｸE" pitchFamily="50" charset="-128"/>
                <a:cs typeface="Arial" pitchFamily="34" charset="0"/>
              </a:rPr>
              <a:t>WBCSD: World Business Council for Sustainable Development</a:t>
            </a:r>
            <a:endParaRPr lang="ja-JP" altLang="en-US" sz="1200" dirty="0">
              <a:latin typeface="Arial" pitchFamily="34" charset="0"/>
              <a:ea typeface="HGPｺﾞｼｯｸE" pitchFamily="50" charset="-128"/>
              <a:cs typeface="Arial" pitchFamily="34" charset="0"/>
            </a:endParaRPr>
          </a:p>
        </p:txBody>
      </p:sp>
      <p:sp>
        <p:nvSpPr>
          <p:cNvPr id="3083" name="円/楕円 3082"/>
          <p:cNvSpPr/>
          <p:nvPr/>
        </p:nvSpPr>
        <p:spPr bwMode="auto">
          <a:xfrm>
            <a:off x="3593188" y="2971802"/>
            <a:ext cx="1008000" cy="468086"/>
          </a:xfrm>
          <a:prstGeom prst="ellipse">
            <a:avLst/>
          </a:prstGeom>
          <a:solidFill>
            <a:srgbClr val="C771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80" name="円/楕円 79"/>
          <p:cNvSpPr/>
          <p:nvPr/>
        </p:nvSpPr>
        <p:spPr bwMode="auto">
          <a:xfrm>
            <a:off x="4529188" y="2971802"/>
            <a:ext cx="1008000" cy="468086"/>
          </a:xfrm>
          <a:prstGeom prst="ellipse">
            <a:avLst/>
          </a:prstGeom>
          <a:solidFill>
            <a:srgbClr val="C7717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740877" y="3067346"/>
            <a:ext cx="71262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WG2</a:t>
            </a: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676877" y="3067346"/>
            <a:ext cx="71262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SC1</a:t>
            </a:r>
            <a:endParaRPr lang="ja-JP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HGP創英角ｺﾞｼｯｸUB" pitchFamily="50" charset="-128"/>
              <a:cs typeface="Arial" pitchFamily="34" charset="0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528346" y="5627522"/>
            <a:ext cx="178562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2000" b="1" dirty="0" smtClean="0">
                <a:solidFill>
                  <a:schemeClr val="tx1"/>
                </a:solidFill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China</a:t>
            </a: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614859" y="6009764"/>
            <a:ext cx="2454913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1600" dirty="0" smtClean="0">
                <a:solidFill>
                  <a:schemeClr val="tx1"/>
                </a:solidFill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APEC-funded studies</a:t>
            </a:r>
            <a:endParaRPr lang="ja-JP" altLang="en-US" sz="1600" dirty="0">
              <a:solidFill>
                <a:schemeClr val="tx1"/>
              </a:solidFill>
              <a:latin typeface="Arial" pitchFamily="34" charset="0"/>
              <a:ea typeface="HGP創英角ｺﾞｼｯｸUB" pitchFamily="50" charset="-128"/>
              <a:cs typeface="Arial" pitchFamily="34" charset="0"/>
            </a:endParaRPr>
          </a:p>
        </p:txBody>
      </p:sp>
      <p:sp>
        <p:nvSpPr>
          <p:cNvPr id="106" name="角丸四角形 105"/>
          <p:cNvSpPr/>
          <p:nvPr/>
        </p:nvSpPr>
        <p:spPr bwMode="auto">
          <a:xfrm>
            <a:off x="523417" y="5236032"/>
            <a:ext cx="1908000" cy="370114"/>
          </a:xfrm>
          <a:prstGeom prst="roundRect">
            <a:avLst>
              <a:gd name="adj" fmla="val 50000"/>
            </a:avLst>
          </a:prstGeom>
          <a:solidFill>
            <a:srgbClr val="EB353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619152" y="5296440"/>
            <a:ext cx="1716530" cy="2226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1600" dirty="0" smtClean="0"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Ministry of Energy</a:t>
            </a:r>
            <a:endParaRPr lang="ja-JP" altLang="en-US" sz="1600" dirty="0">
              <a:latin typeface="Arial" pitchFamily="34" charset="0"/>
              <a:ea typeface="HGP創英角ｺﾞｼｯｸUB" pitchFamily="50" charset="-128"/>
              <a:cs typeface="Arial" pitchFamily="34" charset="0"/>
            </a:endParaRPr>
          </a:p>
        </p:txBody>
      </p:sp>
      <p:sp>
        <p:nvSpPr>
          <p:cNvPr id="113" name="角丸四角形 112"/>
          <p:cNvSpPr/>
          <p:nvPr/>
        </p:nvSpPr>
        <p:spPr bwMode="auto">
          <a:xfrm>
            <a:off x="2439302" y="5268692"/>
            <a:ext cx="1947641" cy="729342"/>
          </a:xfrm>
          <a:prstGeom prst="roundRect">
            <a:avLst>
              <a:gd name="adj" fmla="val 50000"/>
            </a:avLst>
          </a:prstGeom>
          <a:solidFill>
            <a:srgbClr val="EB353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2670411" y="5350871"/>
            <a:ext cx="1629445" cy="5816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1400" dirty="0" smtClean="0"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Ministry of Housing, Urban and Rural Development</a:t>
            </a:r>
            <a:endParaRPr lang="ja-JP" altLang="en-US" sz="1400" dirty="0">
              <a:latin typeface="Arial" pitchFamily="34" charset="0"/>
              <a:ea typeface="HGP創英角ｺﾞｼｯｸUB" pitchFamily="50" charset="-128"/>
              <a:cs typeface="Arial" pitchFamily="34" charset="0"/>
            </a:endParaRPr>
          </a:p>
        </p:txBody>
      </p:sp>
      <p:cxnSp>
        <p:nvCxnSpPr>
          <p:cNvPr id="115" name="直線コネクタ 114"/>
          <p:cNvCxnSpPr>
            <a:stCxn id="24" idx="2"/>
            <a:endCxn id="106" idx="0"/>
          </p:cNvCxnSpPr>
          <p:nvPr/>
        </p:nvCxnSpPr>
        <p:spPr bwMode="auto">
          <a:xfrm>
            <a:off x="1364673" y="4415431"/>
            <a:ext cx="112744" cy="820601"/>
          </a:xfrm>
          <a:prstGeom prst="line">
            <a:avLst/>
          </a:prstGeom>
          <a:solidFill>
            <a:schemeClr val="bg1"/>
          </a:solidFill>
          <a:ln w="76200" cap="flat" cmpd="sng" algn="ctr">
            <a:solidFill>
              <a:srgbClr val="093443"/>
            </a:solidFill>
            <a:prstDash val="solid"/>
            <a:round/>
            <a:headEnd type="stealth" w="med" len="lg"/>
            <a:tailEnd type="stealth" w="med" len="lg"/>
          </a:ln>
          <a:effectLst/>
        </p:spPr>
      </p:cxnSp>
      <p:cxnSp>
        <p:nvCxnSpPr>
          <p:cNvPr id="118" name="直線コネクタ 117"/>
          <p:cNvCxnSpPr>
            <a:stCxn id="81" idx="2"/>
            <a:endCxn id="113" idx="0"/>
          </p:cNvCxnSpPr>
          <p:nvPr/>
        </p:nvCxnSpPr>
        <p:spPr bwMode="auto">
          <a:xfrm flipH="1">
            <a:off x="3413123" y="3344345"/>
            <a:ext cx="1620065" cy="1924347"/>
          </a:xfrm>
          <a:prstGeom prst="line">
            <a:avLst/>
          </a:prstGeom>
          <a:solidFill>
            <a:schemeClr val="bg1"/>
          </a:solidFill>
          <a:ln w="76200" cap="flat" cmpd="sng" algn="ctr">
            <a:solidFill>
              <a:srgbClr val="B91D1D"/>
            </a:solidFill>
            <a:prstDash val="solid"/>
            <a:round/>
            <a:headEnd type="stealth" w="med" len="lg"/>
            <a:tailEnd type="none" w="med" len="lg"/>
          </a:ln>
          <a:effectLst/>
        </p:spPr>
      </p:cxnSp>
      <p:sp>
        <p:nvSpPr>
          <p:cNvPr id="122" name="四角形吹き出し 121"/>
          <p:cNvSpPr/>
          <p:nvPr/>
        </p:nvSpPr>
        <p:spPr bwMode="auto">
          <a:xfrm>
            <a:off x="1863966" y="4593776"/>
            <a:ext cx="1619463" cy="370114"/>
          </a:xfrm>
          <a:prstGeom prst="wedgeRectCallout">
            <a:avLst>
              <a:gd name="adj1" fmla="val 74715"/>
              <a:gd name="adj2" fmla="val -12533"/>
            </a:avLst>
          </a:prstGeom>
          <a:solidFill>
            <a:srgbClr val="DCC87E"/>
          </a:solidFill>
          <a:ln w="19050" cap="flat" cmpd="sng" algn="ctr">
            <a:solidFill>
              <a:srgbClr val="A58B2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1915427" y="4640334"/>
            <a:ext cx="15165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1800" dirty="0" smtClean="0">
                <a:solidFill>
                  <a:schemeClr val="tx1"/>
                </a:solidFill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Deputy Chair</a:t>
            </a:r>
            <a:endParaRPr lang="ja-JP" altLang="en-US" sz="1800" dirty="0">
              <a:solidFill>
                <a:schemeClr val="tx1"/>
              </a:solidFill>
              <a:latin typeface="Arial" pitchFamily="34" charset="0"/>
              <a:ea typeface="HGP創英角ｺﾞｼｯｸUB" pitchFamily="50" charset="-128"/>
              <a:cs typeface="Arial" pitchFamily="34" charset="0"/>
            </a:endParaRPr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337457" y="3323161"/>
            <a:ext cx="123351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1800" b="1" i="1" dirty="0" smtClean="0">
                <a:solidFill>
                  <a:srgbClr val="743A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Regional</a:t>
            </a:r>
            <a:endParaRPr lang="ja-JP" altLang="en-US" sz="1800" b="1" i="1" dirty="0">
              <a:solidFill>
                <a:srgbClr val="743A00"/>
              </a:solidFill>
              <a:latin typeface="Tahoma" panose="020B0604030504040204" pitchFamily="34" charset="0"/>
              <a:ea typeface="HGP創英角ｺﾞｼｯｸUB" pitchFamily="50" charset="-128"/>
              <a:cs typeface="Tahoma" panose="020B0604030504040204" pitchFamily="34" charset="0"/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6716486" y="3344933"/>
            <a:ext cx="143691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1800" b="1" i="1" dirty="0" smtClean="0">
                <a:solidFill>
                  <a:srgbClr val="743A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Selective</a:t>
            </a:r>
            <a:endParaRPr lang="ja-JP" altLang="en-US" sz="1800" b="1" i="1" dirty="0">
              <a:solidFill>
                <a:srgbClr val="743A00"/>
              </a:solidFill>
              <a:latin typeface="Tahoma" panose="020B0604030504040204" pitchFamily="34" charset="0"/>
              <a:ea typeface="HGP創英角ｺﾞｼｯｸUB" pitchFamily="50" charset="-128"/>
              <a:cs typeface="Tahoma" panose="020B0604030504040204" pitchFamily="34" charset="0"/>
            </a:endParaRPr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5050971" y="4172247"/>
            <a:ext cx="95794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sz="1800" b="1" i="1" dirty="0" smtClean="0">
                <a:solidFill>
                  <a:srgbClr val="743A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Global</a:t>
            </a:r>
            <a:endParaRPr lang="ja-JP" altLang="en-US" sz="1800" b="1" i="1" dirty="0">
              <a:solidFill>
                <a:srgbClr val="743A00"/>
              </a:solidFill>
              <a:latin typeface="Tahoma" panose="020B0604030504040204" pitchFamily="34" charset="0"/>
              <a:ea typeface="HGP創英角ｺﾞｼｯｸUB" pitchFamily="50" charset="-128"/>
              <a:cs typeface="Tahoma" panose="020B0604030504040204" pitchFamily="34" charset="0"/>
            </a:endParaRPr>
          </a:p>
        </p:txBody>
      </p:sp>
      <p:cxnSp>
        <p:nvCxnSpPr>
          <p:cNvPr id="25" name="直線コネクタ 24"/>
          <p:cNvCxnSpPr>
            <a:endCxn id="3083" idx="2"/>
          </p:cNvCxnSpPr>
          <p:nvPr/>
        </p:nvCxnSpPr>
        <p:spPr bwMode="auto">
          <a:xfrm flipV="1">
            <a:off x="2351314" y="3205845"/>
            <a:ext cx="1241874" cy="517069"/>
          </a:xfrm>
          <a:prstGeom prst="line">
            <a:avLst/>
          </a:prstGeom>
          <a:solidFill>
            <a:schemeClr val="bg1"/>
          </a:solidFill>
          <a:ln w="76200" cap="flat" cmpd="sng" algn="ctr">
            <a:solidFill>
              <a:srgbClr val="093443"/>
            </a:solidFill>
            <a:prstDash val="solid"/>
            <a:round/>
            <a:headEnd type="stealth" w="med" len="lg"/>
            <a:tailEnd type="stealth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85910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グループ化 21"/>
          <p:cNvGrpSpPr/>
          <p:nvPr/>
        </p:nvGrpSpPr>
        <p:grpSpPr>
          <a:xfrm>
            <a:off x="468086" y="4550227"/>
            <a:ext cx="8338457" cy="1728000"/>
            <a:chOff x="468086" y="5007429"/>
            <a:chExt cx="8338457" cy="1480457"/>
          </a:xfrm>
        </p:grpSpPr>
        <p:sp>
          <p:nvSpPr>
            <p:cNvPr id="16" name="正方形/長方形 15"/>
            <p:cNvSpPr/>
            <p:nvPr/>
          </p:nvSpPr>
          <p:spPr bwMode="auto">
            <a:xfrm>
              <a:off x="468086" y="5007429"/>
              <a:ext cx="8338457" cy="1480457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>
                  <a:lumMod val="2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cxnSp>
          <p:nvCxnSpPr>
            <p:cNvPr id="42" name="直線コネクタ 41"/>
            <p:cNvCxnSpPr/>
            <p:nvPr/>
          </p:nvCxnSpPr>
          <p:spPr bwMode="auto">
            <a:xfrm>
              <a:off x="2135777" y="5007429"/>
              <a:ext cx="0" cy="148045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直線コネクタ 42"/>
            <p:cNvCxnSpPr/>
            <p:nvPr/>
          </p:nvCxnSpPr>
          <p:spPr bwMode="auto">
            <a:xfrm>
              <a:off x="3803468" y="5007429"/>
              <a:ext cx="0" cy="148045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直線コネクタ 43"/>
            <p:cNvCxnSpPr/>
            <p:nvPr/>
          </p:nvCxnSpPr>
          <p:spPr bwMode="auto">
            <a:xfrm>
              <a:off x="5471159" y="5007429"/>
              <a:ext cx="0" cy="148045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直線コネクタ 44"/>
            <p:cNvCxnSpPr/>
            <p:nvPr/>
          </p:nvCxnSpPr>
          <p:spPr bwMode="auto">
            <a:xfrm>
              <a:off x="7138850" y="5007429"/>
              <a:ext cx="0" cy="148045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3075" name="Picture 3" descr="Visu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8545288" y="6489521"/>
            <a:ext cx="456186" cy="276999"/>
          </a:xfrm>
        </p:spPr>
        <p:txBody>
          <a:bodyPr wrap="square" lIns="0" tIns="0" rIns="0" bIns="0" anchor="b" anchorCtr="0">
            <a:spAutoFit/>
          </a:bodyPr>
          <a:lstStyle/>
          <a:p>
            <a:pPr>
              <a:defRPr/>
            </a:pPr>
            <a:fld id="{E5EC322D-4CD1-4986-B27C-FB5C95AB104D}" type="slidenum">
              <a:rPr lang="en-US" altLang="ja-JP" sz="1800" smtClean="0"/>
              <a:t>6</a:t>
            </a:fld>
            <a:endParaRPr lang="en-US" altLang="ja-JP" sz="1800" dirty="0"/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467545" y="1341438"/>
            <a:ext cx="8280919" cy="477054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ja-JP" sz="2500" dirty="0" smtClean="0">
                <a:solidFill>
                  <a:schemeClr val="bg1"/>
                </a:solidFill>
              </a:rPr>
              <a:t>The Future Plan of the APEC Low-Carbon Town Indicator</a:t>
            </a:r>
            <a:endParaRPr kumimoji="0" lang="en-US" altLang="ja-JP" sz="2500" dirty="0">
              <a:solidFill>
                <a:schemeClr val="bg1"/>
              </a:solidFill>
            </a:endParaRPr>
          </a:p>
        </p:txBody>
      </p:sp>
      <p:sp>
        <p:nvSpPr>
          <p:cNvPr id="59" name="Rectangle 2"/>
          <p:cNvSpPr txBox="1">
            <a:spLocks noChangeArrowheads="1"/>
          </p:cNvSpPr>
          <p:nvPr/>
        </p:nvSpPr>
        <p:spPr bwMode="auto">
          <a:xfrm>
            <a:off x="323528" y="1817910"/>
            <a:ext cx="8496943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ja-JP" sz="2400" b="1" kern="0" dirty="0" smtClean="0"/>
              <a:t>Current movement in city indicators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91561" y="2457669"/>
            <a:ext cx="2288360" cy="9971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dirty="0" smtClean="0">
                <a:latin typeface="+mj-lt"/>
                <a:ea typeface="HGP創英角ｺﾞｼｯｸUB" pitchFamily="50" charset="-128"/>
              </a:rPr>
              <a:t>Transparent set of indicators for comparison</a:t>
            </a:r>
            <a:endParaRPr lang="ja-JP" altLang="en-US" dirty="0">
              <a:latin typeface="+mj-lt"/>
              <a:ea typeface="HGP創英角ｺﾞｼｯｸUB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87503" y="3513581"/>
            <a:ext cx="1940017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sz="2000" b="1" i="1" dirty="0" smtClean="0">
                <a:latin typeface="Times New Roman" panose="02020603050405020304" pitchFamily="18" charset="0"/>
                <a:ea typeface="HGP創英角ｺﾞｼｯｸUB" pitchFamily="50" charset="-128"/>
                <a:cs typeface="Times New Roman" panose="02020603050405020304" pitchFamily="18" charset="0"/>
              </a:rPr>
              <a:t>No preference on specific features of cities</a:t>
            </a:r>
            <a:endParaRPr lang="ja-JP" altLang="en-US" sz="2000" b="1" i="1" dirty="0">
              <a:latin typeface="Times New Roman" panose="02020603050405020304" pitchFamily="18" charset="0"/>
              <a:ea typeface="HGP創英角ｺﾞｼｯｸUB" pitchFamily="50" charset="-128"/>
              <a:cs typeface="Times New Roman" panose="02020603050405020304" pitchFamily="18" charset="0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753215" y="2457669"/>
            <a:ext cx="2288360" cy="9971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ja-JP" dirty="0" smtClean="0">
                <a:latin typeface="+mj-lt"/>
                <a:ea typeface="HGP創英角ｺﾞｼｯｸUB" pitchFamily="50" charset="-128"/>
              </a:rPr>
              <a:t>Recognition of values in sustainability</a:t>
            </a:r>
            <a:endParaRPr lang="ja-JP" altLang="en-US" dirty="0">
              <a:latin typeface="+mj-lt"/>
              <a:ea typeface="HGP創英角ｺﾞｼｯｸUB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960044" y="3513581"/>
            <a:ext cx="1940017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2000" b="1" i="1" dirty="0" smtClean="0">
                <a:latin typeface="Times New Roman" panose="02020603050405020304" pitchFamily="18" charset="0"/>
                <a:ea typeface="HGP創英角ｺﾞｼｯｸUB" pitchFamily="50" charset="-128"/>
                <a:cs typeface="Times New Roman" panose="02020603050405020304" pitchFamily="18" charset="0"/>
              </a:rPr>
              <a:t>Broad aspects of sustainability</a:t>
            </a:r>
            <a:endParaRPr lang="ja-JP" altLang="en-US" sz="2000" b="1" i="1" dirty="0">
              <a:latin typeface="Times New Roman" panose="02020603050405020304" pitchFamily="18" charset="0"/>
              <a:ea typeface="HGP創英角ｺﾞｼｯｸUB" pitchFamily="50" charset="-128"/>
              <a:cs typeface="Times New Roman" panose="02020603050405020304" pitchFamily="18" charset="0"/>
            </a:endParaRPr>
          </a:p>
        </p:txBody>
      </p:sp>
      <p:sp>
        <p:nvSpPr>
          <p:cNvPr id="2" name="右矢印 1"/>
          <p:cNvSpPr/>
          <p:nvPr/>
        </p:nvSpPr>
        <p:spPr bwMode="auto">
          <a:xfrm>
            <a:off x="2569032" y="2590799"/>
            <a:ext cx="1055915" cy="1556659"/>
          </a:xfrm>
          <a:prstGeom prst="rightArrow">
            <a:avLst>
              <a:gd name="adj1" fmla="val 50000"/>
              <a:gd name="adj2" fmla="val 55662"/>
            </a:avLst>
          </a:prstGeom>
          <a:solidFill>
            <a:srgbClr val="F27A7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63" name="角丸四角形 62"/>
          <p:cNvSpPr/>
          <p:nvPr/>
        </p:nvSpPr>
        <p:spPr bwMode="auto">
          <a:xfrm>
            <a:off x="5431971" y="6357260"/>
            <a:ext cx="2068286" cy="457200"/>
          </a:xfrm>
          <a:prstGeom prst="roundRect">
            <a:avLst/>
          </a:prstGeom>
          <a:solidFill>
            <a:srgbClr val="093443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414158" y="6401194"/>
            <a:ext cx="114992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ja-JP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APEC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6520542" y="6447361"/>
            <a:ext cx="768927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HGP創英角ｺﾞｼｯｸUB" pitchFamily="50" charset="-128"/>
                <a:cs typeface="Arial" pitchFamily="34" charset="0"/>
              </a:rPr>
              <a:t>LCT-I</a:t>
            </a:r>
          </a:p>
        </p:txBody>
      </p:sp>
      <p:cxnSp>
        <p:nvCxnSpPr>
          <p:cNvPr id="5" name="直線コネクタ 4"/>
          <p:cNvCxnSpPr>
            <a:stCxn id="54" idx="3"/>
            <a:endCxn id="3" idx="2"/>
          </p:cNvCxnSpPr>
          <p:nvPr/>
        </p:nvCxnSpPr>
        <p:spPr bwMode="auto">
          <a:xfrm flipV="1">
            <a:off x="5900061" y="2345870"/>
            <a:ext cx="348340" cy="144471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rgbClr val="EB35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直線コネクタ 66"/>
          <p:cNvCxnSpPr>
            <a:stCxn id="54" idx="3"/>
            <a:endCxn id="62" idx="2"/>
          </p:cNvCxnSpPr>
          <p:nvPr/>
        </p:nvCxnSpPr>
        <p:spPr bwMode="auto">
          <a:xfrm flipV="1">
            <a:off x="5900061" y="3151410"/>
            <a:ext cx="348340" cy="63917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rgbClr val="EB35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直線コネクタ 71"/>
          <p:cNvCxnSpPr>
            <a:stCxn id="54" idx="3"/>
            <a:endCxn id="61" idx="2"/>
          </p:cNvCxnSpPr>
          <p:nvPr/>
        </p:nvCxnSpPr>
        <p:spPr bwMode="auto">
          <a:xfrm>
            <a:off x="5900061" y="3790580"/>
            <a:ext cx="348340" cy="166371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rgbClr val="EB35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上矢印 26"/>
          <p:cNvSpPr/>
          <p:nvPr/>
        </p:nvSpPr>
        <p:spPr bwMode="auto">
          <a:xfrm>
            <a:off x="6188528" y="6085116"/>
            <a:ext cx="555172" cy="324000"/>
          </a:xfrm>
          <a:prstGeom prst="upArrow">
            <a:avLst/>
          </a:prstGeom>
          <a:solidFill>
            <a:srgbClr val="09344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6248401" y="2002964"/>
            <a:ext cx="2590800" cy="685811"/>
            <a:chOff x="859971" y="4898570"/>
            <a:chExt cx="2590800" cy="849086"/>
          </a:xfrm>
        </p:grpSpPr>
        <p:sp>
          <p:nvSpPr>
            <p:cNvPr id="3" name="円/楕円 2"/>
            <p:cNvSpPr/>
            <p:nvPr/>
          </p:nvSpPr>
          <p:spPr bwMode="auto">
            <a:xfrm>
              <a:off x="859971" y="4898570"/>
              <a:ext cx="2590800" cy="849086"/>
            </a:xfrm>
            <a:prstGeom prst="ellipse">
              <a:avLst/>
            </a:prstGeom>
            <a:solidFill>
              <a:srgbClr val="C9C51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1237371" y="5046114"/>
              <a:ext cx="1836000" cy="4985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ja-JP" sz="1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Economic competitiveness</a:t>
              </a:r>
              <a:endParaRPr lang="ja-JP" altLang="en-US" sz="1800" dirty="0">
                <a:latin typeface="Tahoma" panose="020B0604030504040204" pitchFamily="34" charset="0"/>
                <a:ea typeface="HGP創英角ｺﾞｼｯｸUB" pitchFamily="50" charset="-128"/>
                <a:cs typeface="Tahoma" panose="020B0604030504040204" pitchFamily="34" charset="0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6248401" y="2808504"/>
            <a:ext cx="2590800" cy="685811"/>
            <a:chOff x="3635828" y="4713516"/>
            <a:chExt cx="2590800" cy="849086"/>
          </a:xfrm>
        </p:grpSpPr>
        <p:sp>
          <p:nvSpPr>
            <p:cNvPr id="62" name="円/楕円 61"/>
            <p:cNvSpPr/>
            <p:nvPr/>
          </p:nvSpPr>
          <p:spPr bwMode="auto">
            <a:xfrm>
              <a:off x="3635828" y="4713516"/>
              <a:ext cx="2590800" cy="849086"/>
            </a:xfrm>
            <a:prstGeom prst="ellipse">
              <a:avLst/>
            </a:prstGeom>
            <a:solidFill>
              <a:srgbClr val="09344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3891642" y="4861060"/>
              <a:ext cx="2079172" cy="4985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ja-JP" sz="1800" b="1" dirty="0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Environmental sustainability</a:t>
              </a:r>
              <a:endParaRPr lang="ja-JP" altLang="en-US" sz="1800" b="1" dirty="0">
                <a:solidFill>
                  <a:schemeClr val="bg1"/>
                </a:solidFill>
                <a:latin typeface="Tahoma" panose="020B0604030504040204" pitchFamily="34" charset="0"/>
                <a:ea typeface="HGP創英角ｺﾞｼｯｸUB" pitchFamily="50" charset="-128"/>
                <a:cs typeface="Tahoma" panose="020B0604030504040204" pitchFamily="34" charset="0"/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6248401" y="3614045"/>
            <a:ext cx="2590800" cy="685811"/>
            <a:chOff x="6248401" y="3951506"/>
            <a:chExt cx="2590800" cy="849086"/>
          </a:xfrm>
        </p:grpSpPr>
        <p:sp>
          <p:nvSpPr>
            <p:cNvPr id="61" name="円/楕円 60"/>
            <p:cNvSpPr/>
            <p:nvPr/>
          </p:nvSpPr>
          <p:spPr bwMode="auto">
            <a:xfrm>
              <a:off x="6248401" y="3951506"/>
              <a:ext cx="2590800" cy="849086"/>
            </a:xfrm>
            <a:prstGeom prst="ellipse">
              <a:avLst/>
            </a:prstGeom>
            <a:solidFill>
              <a:srgbClr val="EB353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34" charset="-128"/>
              </a:endParaRPr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6508479" y="4142594"/>
              <a:ext cx="2070644" cy="4985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altLang="ja-JP" sz="1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Resilience against disasters</a:t>
              </a:r>
              <a:endParaRPr lang="ja-JP" altLang="en-US" sz="1800" dirty="0">
                <a:latin typeface="Tahoma" panose="020B0604030504040204" pitchFamily="34" charset="0"/>
                <a:ea typeface="HGP創英角ｺﾞｼｯｸUB" pitchFamily="50" charset="-128"/>
                <a:cs typeface="Tahoma" panose="020B0604030504040204" pitchFamily="34" charset="0"/>
              </a:endParaRPr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844143" y="4719532"/>
            <a:ext cx="915578" cy="2492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1800" b="1" dirty="0" smtClean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2012</a:t>
            </a:r>
            <a:endParaRPr lang="ja-JP" altLang="en-US" sz="1800" b="1" dirty="0">
              <a:latin typeface="Arial" panose="020B0604020202020204" pitchFamily="34" charset="0"/>
              <a:ea typeface="HGP創英角ｺﾞｼｯｸUB" pitchFamily="50" charset="-128"/>
              <a:cs typeface="Arial" panose="020B0604020202020204" pitchFamily="34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511834" y="4719532"/>
            <a:ext cx="915578" cy="2492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1800" b="1" dirty="0" smtClean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2013</a:t>
            </a:r>
            <a:endParaRPr lang="ja-JP" altLang="en-US" sz="1800" b="1" dirty="0">
              <a:latin typeface="Arial" panose="020B0604020202020204" pitchFamily="34" charset="0"/>
              <a:ea typeface="HGP創英角ｺﾞｼｯｸUB" pitchFamily="50" charset="-128"/>
              <a:cs typeface="Arial" panose="020B0604020202020204" pitchFamily="34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179525" y="4719532"/>
            <a:ext cx="915578" cy="2492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1800" b="1" dirty="0" smtClean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2014</a:t>
            </a:r>
            <a:endParaRPr lang="ja-JP" altLang="en-US" sz="1800" b="1" dirty="0">
              <a:latin typeface="Arial" panose="020B0604020202020204" pitchFamily="34" charset="0"/>
              <a:ea typeface="HGP創英角ｺﾞｼｯｸUB" pitchFamily="50" charset="-128"/>
              <a:cs typeface="Arial" panose="020B0604020202020204" pitchFamily="34" charset="0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847216" y="4719532"/>
            <a:ext cx="915578" cy="2492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1800" b="1" dirty="0" smtClean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2015</a:t>
            </a:r>
            <a:endParaRPr lang="ja-JP" altLang="en-US" sz="1800" b="1" dirty="0">
              <a:latin typeface="Arial" panose="020B0604020202020204" pitchFamily="34" charset="0"/>
              <a:ea typeface="HGP創英角ｺﾞｼｯｸUB" pitchFamily="50" charset="-128"/>
              <a:cs typeface="Arial" panose="020B0604020202020204" pitchFamily="34" charset="0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514907" y="4719532"/>
            <a:ext cx="915578" cy="2492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1800" b="1" dirty="0" smtClean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2016</a:t>
            </a:r>
            <a:endParaRPr lang="ja-JP" altLang="en-US" sz="1800" b="1" dirty="0">
              <a:latin typeface="Arial" panose="020B0604020202020204" pitchFamily="34" charset="0"/>
              <a:ea typeface="HGP創英角ｺﾞｼｯｸUB" pitchFamily="50" charset="-128"/>
              <a:cs typeface="Arial" panose="020B0604020202020204" pitchFamily="34" charset="0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89856" y="5002561"/>
            <a:ext cx="599303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1600" dirty="0" smtClean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Feb</a:t>
            </a:r>
            <a:endParaRPr lang="ja-JP" altLang="en-US" sz="1600" dirty="0">
              <a:latin typeface="Arial" panose="020B0604020202020204" pitchFamily="34" charset="0"/>
              <a:ea typeface="HGP創英角ｺﾞｼｯｸUB" pitchFamily="50" charset="-128"/>
              <a:cs typeface="Arial" panose="020B0604020202020204" pitchFamily="34" charset="0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212771" y="5002561"/>
            <a:ext cx="599303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1600" dirty="0" smtClean="0"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May</a:t>
            </a:r>
            <a:endParaRPr lang="ja-JP" altLang="en-US" sz="1600" dirty="0">
              <a:latin typeface="Arial" panose="020B0604020202020204" pitchFamily="34" charset="0"/>
              <a:ea typeface="HGP創英角ｺﾞｼｯｸUB" pitchFamily="50" charset="-128"/>
              <a:cs typeface="Arial" panose="020B0604020202020204" pitchFamily="34" charset="0"/>
            </a:endParaRPr>
          </a:p>
        </p:txBody>
      </p:sp>
      <p:sp>
        <p:nvSpPr>
          <p:cNvPr id="19" name="右矢印 18"/>
          <p:cNvSpPr/>
          <p:nvPr/>
        </p:nvSpPr>
        <p:spPr bwMode="auto">
          <a:xfrm>
            <a:off x="827315" y="5170710"/>
            <a:ext cx="3668486" cy="500742"/>
          </a:xfrm>
          <a:prstGeom prst="rightArrow">
            <a:avLst>
              <a:gd name="adj1" fmla="val 50000"/>
              <a:gd name="adj2" fmla="val 109375"/>
            </a:avLst>
          </a:prstGeom>
          <a:solidFill>
            <a:srgbClr val="C6141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434147" y="5285590"/>
            <a:ext cx="2016624" cy="2492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1800" b="1" dirty="0" smtClean="0">
                <a:solidFill>
                  <a:schemeClr val="bg1"/>
                </a:solidFill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TS37120</a:t>
            </a:r>
            <a:endParaRPr lang="ja-JP" altLang="en-US" sz="1800" b="1" dirty="0">
              <a:solidFill>
                <a:schemeClr val="bg1"/>
              </a:solidFill>
              <a:latin typeface="Arial" panose="020B0604020202020204" pitchFamily="34" charset="0"/>
              <a:ea typeface="HGP創英角ｺﾞｼｯｸUB" pitchFamily="50" charset="-128"/>
              <a:cs typeface="Arial" panose="020B0604020202020204" pitchFamily="34" charset="0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404459" y="5742790"/>
            <a:ext cx="1341713" cy="2492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1800" b="1" dirty="0" smtClean="0">
                <a:solidFill>
                  <a:srgbClr val="C61414"/>
                </a:solidFill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ISO37120</a:t>
            </a:r>
            <a:endParaRPr lang="ja-JP" altLang="en-US" sz="1800" b="1" dirty="0">
              <a:solidFill>
                <a:srgbClr val="C61414"/>
              </a:solidFill>
              <a:latin typeface="Arial" panose="020B0604020202020204" pitchFamily="34" charset="0"/>
              <a:ea typeface="HGP創英角ｺﾞｼｯｸUB" pitchFamily="50" charset="-128"/>
              <a:cs typeface="Arial" panose="020B0604020202020204" pitchFamily="34" charset="0"/>
            </a:endParaRPr>
          </a:p>
        </p:txBody>
      </p:sp>
      <p:sp>
        <p:nvSpPr>
          <p:cNvPr id="66" name="右矢印 65"/>
          <p:cNvSpPr/>
          <p:nvPr/>
        </p:nvSpPr>
        <p:spPr bwMode="auto">
          <a:xfrm>
            <a:off x="4648200" y="5170710"/>
            <a:ext cx="3668486" cy="500742"/>
          </a:xfrm>
          <a:prstGeom prst="rightArrow">
            <a:avLst>
              <a:gd name="adj1" fmla="val 50000"/>
              <a:gd name="adj2" fmla="val 109375"/>
            </a:avLst>
          </a:prstGeom>
          <a:solidFill>
            <a:srgbClr val="09344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255032" y="5285590"/>
            <a:ext cx="2016624" cy="2492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1800" b="1" dirty="0" smtClean="0">
                <a:solidFill>
                  <a:schemeClr val="bg1"/>
                </a:solidFill>
                <a:latin typeface="Arial" panose="020B0604020202020204" pitchFamily="34" charset="0"/>
                <a:ea typeface="HGP創英角ｺﾞｼｯｸUB" pitchFamily="50" charset="-128"/>
                <a:cs typeface="Arial" panose="020B0604020202020204" pitchFamily="34" charset="0"/>
              </a:rPr>
              <a:t>TR37121</a:t>
            </a:r>
            <a:endParaRPr lang="ja-JP" altLang="en-US" sz="1800" b="1" dirty="0">
              <a:solidFill>
                <a:schemeClr val="bg1"/>
              </a:solidFill>
              <a:latin typeface="Arial" panose="020B0604020202020204" pitchFamily="34" charset="0"/>
              <a:ea typeface="HGP創英角ｺﾞｼｯｸUB" pitchFamily="50" charset="-128"/>
              <a:cs typeface="Arial" panose="020B0604020202020204" pitchFamily="34" charset="0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765588" y="5647175"/>
            <a:ext cx="3997412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Inventory and review of existing indicators on sustainable development and resilience in cities</a:t>
            </a:r>
            <a:endParaRPr lang="ja-JP" altLang="en-US" sz="1600" b="1" i="1" dirty="0">
              <a:latin typeface="Times New Roman" panose="02020603050405020304" pitchFamily="18" charset="0"/>
              <a:ea typeface="HGP創英角ｺﾞｼｯｸUB" pitchFamily="50" charset="-128"/>
              <a:cs typeface="Times New Roman" panose="02020603050405020304" pitchFamily="18" charset="0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3537857" y="4321628"/>
            <a:ext cx="2198914" cy="391886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591109" y="4389958"/>
            <a:ext cx="209241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ja-JP" sz="2000" b="1" dirty="0" smtClean="0">
                <a:latin typeface="+mj-lt"/>
                <a:ea typeface="HGP創英角ｺﾞｼｯｸUB" pitchFamily="50" charset="-128"/>
              </a:rPr>
              <a:t>ISO TC268/WG2</a:t>
            </a:r>
            <a:endParaRPr lang="ja-JP" altLang="en-US" sz="2000" b="1" dirty="0">
              <a:latin typeface="+mj-lt"/>
              <a:ea typeface="HGP創英角ｺﾞｼｯｸUB" pitchFamily="50" charset="-128"/>
            </a:endParaRPr>
          </a:p>
        </p:txBody>
      </p:sp>
      <p:cxnSp>
        <p:nvCxnSpPr>
          <p:cNvPr id="25" name="直線コネクタ 24"/>
          <p:cNvCxnSpPr/>
          <p:nvPr/>
        </p:nvCxnSpPr>
        <p:spPr bwMode="auto">
          <a:xfrm>
            <a:off x="468086" y="4963877"/>
            <a:ext cx="833845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3726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714500"/>
            <a:ext cx="7773987" cy="4452938"/>
          </a:xfrm>
          <a:solidFill>
            <a:schemeClr val="bg1"/>
          </a:solidFill>
        </p:spPr>
        <p:txBody>
          <a:bodyPr/>
          <a:lstStyle/>
          <a:p>
            <a:pPr algn="ctr" eaLnBrk="1" fontAlgn="ctr" hangingPunct="1">
              <a:buFontTx/>
              <a:buNone/>
              <a:defRPr/>
            </a:pPr>
            <a:endParaRPr lang="en-US" altLang="ja-JP" sz="2400" b="1" dirty="0" smtClean="0">
              <a:latin typeface="Verdana" pitchFamily="34" charset="0"/>
            </a:endParaRPr>
          </a:p>
          <a:p>
            <a:pPr algn="ctr" eaLnBrk="1" fontAlgn="ctr" hangingPunct="1">
              <a:buFontTx/>
              <a:buNone/>
              <a:defRPr/>
            </a:pPr>
            <a:endParaRPr lang="en-US" altLang="ja-JP" sz="2400" b="1" dirty="0" smtClean="0">
              <a:latin typeface="Verdana" pitchFamily="34" charset="0"/>
            </a:endParaRPr>
          </a:p>
          <a:p>
            <a:pPr algn="ctr" eaLnBrk="1" fontAlgn="ctr" hangingPunct="1">
              <a:buFontTx/>
              <a:buNone/>
              <a:defRPr/>
            </a:pPr>
            <a:r>
              <a:rPr lang="en-US" altLang="ja-JP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Thank you for your attention!</a:t>
            </a:r>
            <a:endParaRPr lang="en-US" altLang="ja-JP" sz="2800" b="1" dirty="0" smtClean="0">
              <a:solidFill>
                <a:srgbClr val="0000FF"/>
              </a:solidFill>
              <a:latin typeface="+mj-lt"/>
            </a:endParaRPr>
          </a:p>
          <a:p>
            <a:pPr algn="ctr" eaLnBrk="1" fontAlgn="ctr" hangingPunct="1">
              <a:buFontTx/>
              <a:buNone/>
              <a:defRPr/>
            </a:pPr>
            <a:endParaRPr lang="en-US" altLang="ja-JP" sz="2400" b="1" dirty="0" smtClean="0">
              <a:latin typeface="Verdana" pitchFamily="34" charset="0"/>
            </a:endParaRPr>
          </a:p>
          <a:p>
            <a:pPr algn="ctr" eaLnBrk="1" fontAlgn="ctr" hangingPunct="1">
              <a:buFontTx/>
              <a:buNone/>
              <a:defRPr/>
            </a:pPr>
            <a:r>
              <a:rPr lang="en-US" altLang="ja-JP" sz="2800" b="1" dirty="0" smtClean="0">
                <a:solidFill>
                  <a:srgbClr val="0000FF"/>
                </a:solidFill>
              </a:rPr>
              <a:t>MICHI Creative City Designers Inc.</a:t>
            </a:r>
          </a:p>
          <a:p>
            <a:pPr algn="ctr" eaLnBrk="1" fontAlgn="ctr" hangingPunct="1">
              <a:buFontTx/>
              <a:buNone/>
              <a:defRPr/>
            </a:pPr>
            <a:r>
              <a:rPr lang="en-US" altLang="ja-JP" sz="2800" b="1" dirty="0" smtClean="0">
                <a:solidFill>
                  <a:srgbClr val="0000FF"/>
                </a:solidFill>
              </a:rPr>
              <a:t> looks forward to contributing to APEC in the years ahead.</a:t>
            </a:r>
            <a:r>
              <a:rPr lang="ja-JP" altLang="en-US" sz="2800" b="1" dirty="0" smtClean="0">
                <a:solidFill>
                  <a:srgbClr val="0000FF"/>
                </a:solidFill>
              </a:rPr>
              <a:t>　</a:t>
            </a:r>
            <a:endParaRPr lang="en-US" altLang="ja-JP" sz="2800" b="1" dirty="0" smtClean="0">
              <a:solidFill>
                <a:srgbClr val="0000FF"/>
              </a:solidFill>
            </a:endParaRPr>
          </a:p>
          <a:p>
            <a:pPr algn="ctr" eaLnBrk="1" fontAlgn="ctr" hangingPunct="1">
              <a:buFontTx/>
              <a:buNone/>
              <a:defRPr/>
            </a:pPr>
            <a:endParaRPr lang="en-US" altLang="ja-JP" sz="2800" b="1" dirty="0" smtClean="0">
              <a:solidFill>
                <a:srgbClr val="0000FF"/>
              </a:solidFill>
              <a:hlinkClick r:id="rId3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http://michi-city.com</a:t>
            </a:r>
          </a:p>
          <a:p>
            <a:pPr>
              <a:buFontTx/>
              <a:buNone/>
              <a:defRPr/>
            </a:pPr>
            <a:endParaRPr lang="ja-JP" altLang="en-US" sz="2400" dirty="0" smtClean="0"/>
          </a:p>
        </p:txBody>
      </p:sp>
      <p:pic>
        <p:nvPicPr>
          <p:cNvPr id="16387" name="Picture 3" descr="Visu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新しいプレゼンテーショ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4288</TotalTime>
  <Words>569</Words>
  <Application>Microsoft Office PowerPoint</Application>
  <PresentationFormat>画面に合わせる (4:3)</PresentationFormat>
  <Paragraphs>152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7" baseType="lpstr">
      <vt:lpstr>HGPｺﾞｼｯｸE</vt:lpstr>
      <vt:lpstr>HGP創英角ｺﾞｼｯｸUB</vt:lpstr>
      <vt:lpstr>ＭＳ Ｐゴシック</vt:lpstr>
      <vt:lpstr>Arial</vt:lpstr>
      <vt:lpstr>Calibri</vt:lpstr>
      <vt:lpstr>Tahoma</vt:lpstr>
      <vt:lpstr>Times New Roman</vt:lpstr>
      <vt:lpstr>Verdana</vt:lpstr>
      <vt:lpstr>Wingdings</vt:lpstr>
      <vt:lpstr>新しいプレゼンテーション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原　正人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原　正人</dc:creator>
  <cp:lastModifiedBy>Michi</cp:lastModifiedBy>
  <cp:revision>478</cp:revision>
  <cp:lastPrinted>2014-05-02T09:18:22Z</cp:lastPrinted>
  <dcterms:created xsi:type="dcterms:W3CDTF">2009-04-15T09:01:22Z</dcterms:created>
  <dcterms:modified xsi:type="dcterms:W3CDTF">2014-05-17T10:46:27Z</dcterms:modified>
</cp:coreProperties>
</file>