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sldIdLst>
    <p:sldId id="272" r:id="rId2"/>
    <p:sldId id="274" r:id="rId3"/>
    <p:sldId id="277" r:id="rId4"/>
    <p:sldId id="279" r:id="rId5"/>
    <p:sldId id="269" r:id="rId6"/>
    <p:sldId id="270" r:id="rId7"/>
    <p:sldId id="266" r:id="rId8"/>
    <p:sldId id="267" r:id="rId9"/>
    <p:sldId id="271" r:id="rId10"/>
    <p:sldId id="276" r:id="rId11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FF"/>
    <a:srgbClr val="66FFFF"/>
    <a:srgbClr val="808080"/>
    <a:srgbClr val="FFFFCC"/>
    <a:srgbClr val="FF3300"/>
    <a:srgbClr val="FFFF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4" autoAdjust="0"/>
    <p:restoredTop sz="94660" autoAdjust="0"/>
  </p:normalViewPr>
  <p:slideViewPr>
    <p:cSldViewPr>
      <p:cViewPr>
        <p:scale>
          <a:sx n="90" d="100"/>
          <a:sy n="90" d="100"/>
        </p:scale>
        <p:origin x="-90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445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008CDFE-0CA2-46C0-A845-E896DD805C22}" type="datetimeFigureOut">
              <a:rPr lang="ja-JP" altLang="en-US"/>
              <a:pPr/>
              <a:t>2011/10/5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1" tIns="44120" rIns="88241" bIns="44120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9638"/>
            <a:ext cx="5449887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3" tIns="45747" rIns="91493" bIns="457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FD53031-5E8F-43D3-8CCE-1C2B0189C1E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4340" name="スライド番号プレースホルダ 3"/>
          <p:cNvSpPr txBox="1">
            <a:spLocks noGrp="1"/>
          </p:cNvSpPr>
          <p:nvPr/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3" tIns="45747" rIns="91493" bIns="45747" anchor="b"/>
          <a:lstStyle/>
          <a:p>
            <a:pPr algn="r"/>
            <a:fld id="{AA8A3036-1B34-414D-AB95-1D6E75BC0D6F}" type="slidenum">
              <a:rPr lang="ja-JP" altLang="en-US" sz="1200">
                <a:latin typeface="Calibri" pitchFamily="34" charset="0"/>
              </a:rPr>
              <a:pPr algn="r"/>
              <a:t>1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364" name="スライド番号プレースホルダ 3"/>
          <p:cNvSpPr txBox="1">
            <a:spLocks noGrp="1"/>
          </p:cNvSpPr>
          <p:nvPr/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3" tIns="45747" rIns="91493" bIns="45747" anchor="b"/>
          <a:lstStyle/>
          <a:p>
            <a:pPr algn="r"/>
            <a:fld id="{275E0803-36CA-42BD-8F9B-3CE27BC7C37E}" type="slidenum">
              <a:rPr lang="ja-JP" altLang="en-US" sz="1200">
                <a:latin typeface="Calibri" pitchFamily="34" charset="0"/>
              </a:rPr>
              <a:pPr algn="r"/>
              <a:t>2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9C786551-0C3E-45F0-951C-E631A3232452}" type="slidenum">
              <a:rPr lang="ja-JP" altLang="en-US"/>
              <a:pPr defTabSz="912813"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21225"/>
            <a:ext cx="5446713" cy="4473575"/>
          </a:xfrm>
          <a:noFill/>
          <a:ln/>
        </p:spPr>
        <p:txBody>
          <a:bodyPr lIns="91496" tIns="45749" rIns="91496" bIns="45749"/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2" name="スライド番号プレースホルダ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6" tIns="45749" rIns="91496" bIns="45749" anchor="b"/>
          <a:lstStyle/>
          <a:p>
            <a:pPr algn="r"/>
            <a:fld id="{19479061-5B72-44CD-80C6-B39450FDCFF4}" type="slidenum">
              <a:rPr lang="ja-JP" altLang="en-US" sz="1200">
                <a:latin typeface="Calibri" pitchFamily="34" charset="0"/>
              </a:rPr>
              <a:pPr algn="r"/>
              <a:t>4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83" tIns="45743" rIns="91483" bIns="45743"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8436" name="スライド番号プレースホルダ 3"/>
          <p:cNvSpPr txBox="1">
            <a:spLocks noGrp="1"/>
          </p:cNvSpPr>
          <p:nvPr/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3" tIns="45743" rIns="91483" bIns="45743" anchor="b"/>
          <a:lstStyle/>
          <a:p>
            <a:pPr algn="r"/>
            <a:fld id="{14316E15-141A-4B16-8A8D-EBC8451FE1CA}" type="slidenum">
              <a:rPr lang="ja-JP" altLang="en-US" sz="1200">
                <a:latin typeface="Calibri" pitchFamily="34" charset="0"/>
              </a:rPr>
              <a:pPr algn="r"/>
              <a:t>5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83" tIns="45743" rIns="91483" bIns="45743"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9460" name="スライド番号プレースホルダ 3"/>
          <p:cNvSpPr txBox="1">
            <a:spLocks noGrp="1"/>
          </p:cNvSpPr>
          <p:nvPr/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3" tIns="45743" rIns="91483" bIns="45743" anchor="b"/>
          <a:lstStyle/>
          <a:p>
            <a:pPr algn="r"/>
            <a:fld id="{E253E52F-A6B4-42AE-B739-6DEA0245F30E}" type="slidenum">
              <a:rPr lang="ja-JP" altLang="en-US" sz="1200">
                <a:latin typeface="Calibri" pitchFamily="34" charset="0"/>
              </a:rPr>
              <a:pPr algn="r"/>
              <a:t>6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EF305505-8ACE-42F5-8ADF-F48A00CE8B5E}" type="slidenum">
              <a:rPr lang="ja-JP" altLang="en-US"/>
              <a:pPr defTabSz="912813"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1508" name="スライド番号プレースホルダ 3"/>
          <p:cNvSpPr txBox="1">
            <a:spLocks noGrp="1"/>
          </p:cNvSpPr>
          <p:nvPr/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3" tIns="45747" rIns="91493" bIns="45747" anchor="b"/>
          <a:lstStyle/>
          <a:p>
            <a:pPr algn="r"/>
            <a:fld id="{F10E629A-05F6-4716-8E97-4F03FE376BF9}" type="slidenum">
              <a:rPr lang="ja-JP" altLang="en-US" sz="1200">
                <a:latin typeface="Calibri" pitchFamily="34" charset="0"/>
              </a:rPr>
              <a:pPr algn="r"/>
              <a:t>8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83" tIns="45743" rIns="91483" bIns="45743"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2532" name="スライド番号プレースホルダ 3"/>
          <p:cNvSpPr txBox="1">
            <a:spLocks noGrp="1"/>
          </p:cNvSpPr>
          <p:nvPr/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83" tIns="45743" rIns="91483" bIns="45743" anchor="b"/>
          <a:lstStyle/>
          <a:p>
            <a:pPr algn="r"/>
            <a:fld id="{7393A64B-6346-4D28-8065-D417D87FD6A3}" type="slidenum">
              <a:rPr lang="ja-JP" altLang="en-US" sz="1200">
                <a:latin typeface="Calibri" pitchFamily="34" charset="0"/>
              </a:rPr>
              <a:pPr algn="r"/>
              <a:t>9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6"/>
          <p:cNvSpPr txBox="1"/>
          <p:nvPr userDrawn="1"/>
        </p:nvSpPr>
        <p:spPr>
          <a:xfrm>
            <a:off x="8020050" y="-6350"/>
            <a:ext cx="9366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600" b="1">
                <a:solidFill>
                  <a:srgbClr val="FFC000"/>
                </a:solidFill>
              </a:rPr>
              <a:t>ＡＵＤＥＣ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82594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5007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889293-8614-4282-9F67-3243AEAD8C3E}" type="datetime1">
              <a:rPr lang="ja-JP" altLang="en-US"/>
              <a:pPr/>
              <a:t>2011/10/5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6D23-5D4C-41CB-8ED1-16A9DDF5C12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26F48-884D-47C1-9C38-261F804F9C1B}" type="datetime1">
              <a:rPr lang="ja-JP" altLang="en-US"/>
              <a:pPr/>
              <a:t>2011/10/5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6EF76-5C2B-4245-87B7-3181B5CC727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46DE00F-EA0D-43F4-9F92-1C08930439D6}" type="datetime1">
              <a:rPr lang="ja-JP" altLang="en-US"/>
              <a:pPr/>
              <a:t>2011/10/5</a:t>
            </a:fld>
            <a:endParaRPr lang="ja-JP" altLang="en-US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429375"/>
            <a:ext cx="230505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7BBA0F-8A06-44EA-AB11-CB8A6079EDD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5181726"/>
          <p:cNvPicPr>
            <a:picLocks noChangeAspect="1" noChangeArrowheads="1"/>
          </p:cNvPicPr>
          <p:nvPr/>
        </p:nvPicPr>
        <p:blipFill>
          <a:blip r:embed="rId3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-688975" y="0"/>
            <a:ext cx="9832975" cy="737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468313" y="981075"/>
            <a:ext cx="7772400" cy="13684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rPr>
              <a:t>The implementation plan of</a:t>
            </a:r>
            <a:br>
              <a:rPr lang="en-US" altLang="ja-JP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rPr>
            </a:br>
            <a:r>
              <a:rPr lang="en-US" altLang="ja-JP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50" charset="-128"/>
              </a:rPr>
              <a:t>the Low-carbon Model Town</a:t>
            </a:r>
            <a:endParaRPr lang="ja-JP" altLang="en-US" sz="320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3076" name="テキスト ボックス 4"/>
          <p:cNvSpPr txBox="1">
            <a:spLocks noChangeArrowheads="1"/>
          </p:cNvSpPr>
          <p:nvPr/>
        </p:nvSpPr>
        <p:spPr bwMode="auto">
          <a:xfrm>
            <a:off x="6516688" y="260350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/>
              <a:t>Appendix 1</a:t>
            </a:r>
            <a:endParaRPr lang="ja-JP" altLang="en-US" sz="240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395288" y="2708275"/>
            <a:ext cx="7772400" cy="2736850"/>
          </a:xfrm>
          <a:prstGeom prst="rect">
            <a:avLst/>
          </a:prstGeom>
          <a:solidFill>
            <a:schemeClr val="accent3">
              <a:lumMod val="60000"/>
              <a:lumOff val="40000"/>
              <a:alpha val="36078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The candidate project </a:t>
            </a:r>
          </a:p>
          <a:p>
            <a:pPr algn="ctr"/>
            <a:r>
              <a:rPr lang="en-US" altLang="ja-JP" sz="36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at Ngu Hanh Son District in Danang City, Vietnam</a:t>
            </a:r>
            <a:endParaRPr lang="ja-JP" altLang="en-US" sz="36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34" name="Group 58"/>
          <p:cNvGraphicFramePr>
            <a:graphicFrameLocks noGrp="1"/>
          </p:cNvGraphicFramePr>
          <p:nvPr/>
        </p:nvGraphicFramePr>
        <p:xfrm>
          <a:off x="468313" y="1196975"/>
          <a:ext cx="8351837" cy="4410012"/>
        </p:xfrm>
        <a:graphic>
          <a:graphicData uri="http://schemas.openxmlformats.org/drawingml/2006/table">
            <a:tbl>
              <a:tblPr/>
              <a:tblGrid>
                <a:gridCol w="790575"/>
                <a:gridCol w="2449512"/>
                <a:gridCol w="2232025"/>
                <a:gridCol w="1439863"/>
                <a:gridCol w="14398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Tech. 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Methods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t-CO2/yr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Sewage/sludge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Methane generation emission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 2,116.1m3/day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Greenhouse factor is 21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(18,571,070)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2-1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Electric motorcycle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80% of engine motorbike is replaced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152,338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2-2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BRT in the 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22,532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Energy management at hotels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for 10 years 20% energy saving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49,292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224,162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ＭＳ Ｐゴシック" pitchFamily="50" charset="-128"/>
                        </a:rPr>
                        <a:t>(18,795,232)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4" name="タイトル 1"/>
          <p:cNvSpPr>
            <a:spLocks/>
          </p:cNvSpPr>
          <p:nvPr/>
        </p:nvSpPr>
        <p:spPr bwMode="auto">
          <a:xfrm>
            <a:off x="971550" y="333375"/>
            <a:ext cx="68421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400">
                <a:latin typeface="Tahoma" pitchFamily="34" charset="0"/>
              </a:rPr>
              <a:t>5. Estimation of Reduction of CO2 emission</a:t>
            </a:r>
            <a:endParaRPr lang="ja-JP" altLang="en-US" sz="2400">
              <a:latin typeface="Tahoma" pitchFamily="34" charset="0"/>
            </a:endParaRPr>
          </a:p>
        </p:txBody>
      </p:sp>
      <p:sp>
        <p:nvSpPr>
          <p:cNvPr id="12335" name="Text Box 59"/>
          <p:cNvSpPr txBox="1">
            <a:spLocks noChangeArrowheads="1"/>
          </p:cNvSpPr>
          <p:nvPr/>
        </p:nvSpPr>
        <p:spPr bwMode="auto">
          <a:xfrm>
            <a:off x="468313" y="6237288"/>
            <a:ext cx="8351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u="sng"/>
              <a:t>This proposal is expected to reduce CO2 emissions by 9.5% compared to 2008. </a:t>
            </a:r>
            <a:endParaRPr lang="ja-JP" altLang="en-US" u="sng"/>
          </a:p>
        </p:txBody>
      </p:sp>
      <p:sp>
        <p:nvSpPr>
          <p:cNvPr id="12336" name="AutoShape 60"/>
          <p:cNvSpPr>
            <a:spLocks noChangeArrowheads="1"/>
          </p:cNvSpPr>
          <p:nvPr/>
        </p:nvSpPr>
        <p:spPr bwMode="auto">
          <a:xfrm>
            <a:off x="4356100" y="5661025"/>
            <a:ext cx="431800" cy="431800"/>
          </a:xfrm>
          <a:prstGeom prst="downArrow">
            <a:avLst>
              <a:gd name="adj1" fmla="val 50000"/>
              <a:gd name="adj2" fmla="val 45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337" name="スライド番号プレースホルダ 4"/>
          <p:cNvSpPr txBox="1">
            <a:spLocks noGrp="1"/>
          </p:cNvSpPr>
          <p:nvPr/>
        </p:nvSpPr>
        <p:spPr bwMode="auto">
          <a:xfrm>
            <a:off x="8459788" y="6381750"/>
            <a:ext cx="54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ja-JP" sz="2000">
                <a:solidFill>
                  <a:srgbClr val="898989"/>
                </a:solidFill>
                <a:latin typeface="Calibri" pitchFamily="34" charset="0"/>
              </a:rPr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351837" cy="504825"/>
          </a:xfrm>
          <a:ln>
            <a:solidFill>
              <a:srgbClr val="808080"/>
            </a:solidFill>
          </a:ln>
        </p:spPr>
        <p:txBody>
          <a:bodyPr/>
          <a:lstStyle/>
          <a:p>
            <a:pPr eaLnBrk="1" hangingPunct="1"/>
            <a:r>
              <a:rPr lang="en-US" altLang="ja-JP" sz="2800" smtClean="0">
                <a:latin typeface="Tahoma" pitchFamily="34" charset="0"/>
                <a:ea typeface="ＭＳ Ｐゴシック" pitchFamily="50" charset="-128"/>
              </a:rPr>
              <a:t>Location of Danang city and the candidate project</a:t>
            </a:r>
            <a:endParaRPr lang="ja-JP" altLang="en-US" sz="2800" smtClean="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4099" name="スライド番号プレースホルダ 4"/>
          <p:cNvSpPr txBox="1">
            <a:spLocks noGrp="1"/>
          </p:cNvSpPr>
          <p:nvPr/>
        </p:nvSpPr>
        <p:spPr bwMode="auto">
          <a:xfrm>
            <a:off x="8316913" y="6381750"/>
            <a:ext cx="54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ja-JP" sz="2000">
                <a:solidFill>
                  <a:srgbClr val="898989"/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4100" name="Picture 9" descr="ダナン市地図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19188"/>
            <a:ext cx="7986712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477250" cy="4032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200" smtClean="0">
                <a:ea typeface="ＭＳ Ｐゴシック" pitchFamily="50" charset="-128"/>
              </a:rPr>
              <a:t>The LCMT scheme for Ngu Hanh Son District, Danang City</a:t>
            </a:r>
            <a:endParaRPr lang="ja-JP" altLang="en-US" sz="2200" smtClean="0">
              <a:ea typeface="ＭＳ Ｐゴシック" pitchFamily="50" charset="-128"/>
            </a:endParaRPr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4294967295"/>
          </p:nvPr>
        </p:nvSpPr>
        <p:spPr>
          <a:xfrm>
            <a:off x="417513" y="1474788"/>
            <a:ext cx="8447087" cy="5241925"/>
          </a:xfrm>
          <a:solidFill>
            <a:schemeClr val="bg1"/>
          </a:solidFill>
          <a:ln>
            <a:solidFill>
              <a:srgbClr val="0000FF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1600" b="1" dirty="0" smtClean="0">
                <a:ea typeface="ＭＳ Ｐゴシック" pitchFamily="50" charset="-128"/>
              </a:rPr>
              <a:t>1. Methane recovery and effective utilization of biomass energy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1600" dirty="0" smtClean="0">
                <a:ea typeface="ＭＳ Ｐゴシック" pitchFamily="50" charset="-128"/>
              </a:rPr>
              <a:t>   1-1 Utilize methane generated from a sewage disposal and a kitchen waste for a fuel material of Bus Rapid Transit (BRT).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1600" dirty="0" smtClean="0">
                <a:ea typeface="ＭＳ Ｐゴシック" pitchFamily="50" charset="-128"/>
              </a:rPr>
              <a:t>   1-2 Utilize bio-diesel produced from seed oil of plant for a fuel material of BRT.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ja-JP" sz="1600" b="1" smtClean="0">
                <a:ea typeface="ＭＳ Ｐゴシック" pitchFamily="50" charset="-128"/>
              </a:rPr>
              <a:t>2.  Low carbon-emission transportation system</a:t>
            </a:r>
            <a:endParaRPr lang="ja-JP" altLang="en-US" sz="1600" b="1" smtClean="0">
              <a:ea typeface="ＭＳ Ｐゴシック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ja-JP" sz="1600" smtClean="0">
                <a:ea typeface="ＭＳ Ｐゴシック" pitchFamily="50" charset="-128"/>
              </a:rPr>
              <a:t>   </a:t>
            </a:r>
            <a:r>
              <a:rPr lang="ja-JP" altLang="en-US" sz="1600" smtClean="0">
                <a:ea typeface="ＭＳ Ｐゴシック" pitchFamily="50" charset="-128"/>
              </a:rPr>
              <a:t>2</a:t>
            </a:r>
            <a:r>
              <a:rPr lang="en-US" altLang="ja-JP" sz="1600" dirty="0" smtClean="0">
                <a:ea typeface="ＭＳ Ｐゴシック" pitchFamily="50" charset="-128"/>
              </a:rPr>
              <a:t>-</a:t>
            </a:r>
            <a:r>
              <a:rPr lang="ja-JP" altLang="ja-JP" sz="1600" smtClean="0">
                <a:ea typeface="ＭＳ Ｐゴシック" pitchFamily="50" charset="-128"/>
              </a:rPr>
              <a:t>1 Promote electric motorcycle :  Establishing a restricted area for engine motorcycles in Ngu Hanh Son District, and building free plug-in stations.</a:t>
            </a:r>
            <a:endParaRPr lang="en-US" altLang="ja-JP" sz="1600" dirty="0" smtClean="0">
              <a:ea typeface="ＭＳ Ｐゴシック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ja-JP" sz="1600" smtClean="0">
                <a:ea typeface="ＭＳ Ｐゴシック" pitchFamily="50" charset="-128"/>
              </a:rPr>
              <a:t>  </a:t>
            </a:r>
            <a:r>
              <a:rPr lang="ja-JP" altLang="en-US" sz="1600" smtClean="0">
                <a:ea typeface="ＭＳ Ｐゴシック" pitchFamily="50" charset="-128"/>
              </a:rPr>
              <a:t> 2</a:t>
            </a:r>
            <a:r>
              <a:rPr lang="en-US" altLang="ja-JP" sz="1600" dirty="0" smtClean="0">
                <a:ea typeface="ＭＳ Ｐゴシック" pitchFamily="50" charset="-128"/>
              </a:rPr>
              <a:t>-</a:t>
            </a:r>
            <a:r>
              <a:rPr lang="ja-JP" altLang="ja-JP" sz="1600" smtClean="0">
                <a:ea typeface="ＭＳ Ｐゴシック" pitchFamily="50" charset="-128"/>
              </a:rPr>
              <a:t>2  Establish a low-carbon transportation system using BRT along trunk road which runs from the airport and urban area to Ngh Hanh Son District.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1600" b="1" dirty="0" smtClean="0">
                <a:ea typeface="ＭＳ Ｐゴシック" pitchFamily="50" charset="-128"/>
              </a:rPr>
              <a:t>3.  Introduction of technologies of energy saving and CO2 saving into buildings</a:t>
            </a:r>
            <a:r>
              <a:rPr lang="en-US" altLang="ja-JP" sz="1600" dirty="0" smtClean="0">
                <a:ea typeface="ＭＳ Ｐゴシック" pitchFamily="50" charset="-128"/>
              </a:rPr>
              <a:t> </a:t>
            </a:r>
            <a:endParaRPr lang="ja-JP" altLang="ja-JP" sz="1600" smtClean="0">
              <a:ea typeface="ＭＳ Ｐゴシック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1600" dirty="0" smtClean="0">
                <a:ea typeface="ＭＳ Ｐゴシック" pitchFamily="50" charset="-128"/>
              </a:rPr>
              <a:t>  3-1 Encourage employing the technologies into public facilities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en-US" sz="1600" smtClean="0">
                <a:ea typeface="ＭＳ Ｐゴシック" pitchFamily="50" charset="-128"/>
              </a:rPr>
              <a:t>     </a:t>
            </a:r>
            <a:r>
              <a:rPr lang="en-US" altLang="ja-JP" sz="1600" dirty="0" smtClean="0">
                <a:ea typeface="ＭＳ Ｐゴシック" pitchFamily="50" charset="-128"/>
              </a:rPr>
              <a:t>-  Air conditioning system with heat pump using river water or sea water,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en-US" sz="1600" smtClean="0">
                <a:ea typeface="ＭＳ Ｐゴシック" pitchFamily="50" charset="-128"/>
              </a:rPr>
              <a:t>     </a:t>
            </a:r>
            <a:r>
              <a:rPr lang="en-US" altLang="ja-JP" sz="1600" dirty="0" smtClean="0">
                <a:ea typeface="ＭＳ Ｐゴシック" pitchFamily="50" charset="-128"/>
              </a:rPr>
              <a:t>-  BEMS, HEMS and CEMS,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en-US" sz="1600" smtClean="0">
                <a:ea typeface="ＭＳ Ｐゴシック" pitchFamily="50" charset="-128"/>
              </a:rPr>
              <a:t>     </a:t>
            </a:r>
            <a:r>
              <a:rPr lang="en-US" altLang="ja-JP" sz="1600" dirty="0" smtClean="0">
                <a:ea typeface="ＭＳ Ｐゴシック" pitchFamily="50" charset="-128"/>
              </a:rPr>
              <a:t>-  Photovoltaic power plants,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en-US" sz="1600" smtClean="0">
                <a:ea typeface="ＭＳ Ｐゴシック" pitchFamily="50" charset="-128"/>
              </a:rPr>
              <a:t>     </a:t>
            </a:r>
            <a:r>
              <a:rPr lang="en-US" altLang="ja-JP" sz="1600" dirty="0" smtClean="0">
                <a:ea typeface="ＭＳ Ｐゴシック" pitchFamily="50" charset="-128"/>
              </a:rPr>
              <a:t>-  Eco-friendly landscape design</a:t>
            </a:r>
            <a:endParaRPr lang="ja-JP" altLang="ja-JP" sz="1600" smtClean="0">
              <a:ea typeface="ＭＳ Ｐゴシック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ja-JP" sz="1600" smtClean="0">
                <a:ea typeface="ＭＳ Ｐゴシック" pitchFamily="50" charset="-128"/>
              </a:rPr>
              <a:t>  </a:t>
            </a:r>
            <a:r>
              <a:rPr lang="ja-JP" altLang="en-US" sz="1600" smtClean="0">
                <a:ea typeface="ＭＳ Ｐゴシック" pitchFamily="50" charset="-128"/>
              </a:rPr>
              <a:t>3</a:t>
            </a:r>
            <a:r>
              <a:rPr lang="en-US" altLang="ja-JP" sz="1600" dirty="0" smtClean="0">
                <a:ea typeface="ＭＳ Ｐゴシック" pitchFamily="50" charset="-128"/>
              </a:rPr>
              <a:t>-</a:t>
            </a:r>
            <a:r>
              <a:rPr lang="ja-JP" altLang="ja-JP" sz="1600" smtClean="0">
                <a:ea typeface="ＭＳ Ｐゴシック" pitchFamily="50" charset="-128"/>
              </a:rPr>
              <a:t>2  Promotion policy introducing the technologies into the facilities of private sector</a:t>
            </a:r>
            <a:endParaRPr lang="en-US" altLang="ja-JP" sz="1600" dirty="0" smtClean="0">
              <a:ea typeface="ＭＳ Ｐゴシック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ja-JP" sz="1600" smtClean="0">
                <a:ea typeface="ＭＳ Ｐゴシック" pitchFamily="50" charset="-128"/>
              </a:rPr>
              <a:t>     -  Comprehensive assessment system for built environment efficiency,</a:t>
            </a:r>
            <a:endParaRPr lang="ja-JP" altLang="en-US" sz="1600" smtClean="0">
              <a:ea typeface="ＭＳ Ｐゴシック" pitchFamily="50" charset="-128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ja-JP" sz="1600" smtClean="0">
                <a:ea typeface="ＭＳ Ｐゴシック" pitchFamily="50" charset="-128"/>
              </a:rPr>
              <a:t>     -  Environment-consideration guideline for buildings.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1600" b="1" dirty="0" smtClean="0">
                <a:ea typeface="ＭＳ Ｐゴシック" pitchFamily="50" charset="-128"/>
              </a:rPr>
              <a:t>4.  Encouragement of dissemination of LCMT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1600" dirty="0" smtClean="0">
                <a:ea typeface="ＭＳ Ｐゴシック" pitchFamily="50" charset="-128"/>
              </a:rPr>
              <a:t>     -  Visualization of eco-friendly actions for urban residents,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1600" dirty="0" smtClean="0">
                <a:ea typeface="ＭＳ Ｐゴシック" pitchFamily="50" charset="-128"/>
              </a:rPr>
              <a:t>     -  Encouraging people’s participation to eco-friendly action.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8172450" y="6308725"/>
            <a:ext cx="576263" cy="292100"/>
          </a:xfrm>
        </p:spPr>
        <p:txBody>
          <a:bodyPr/>
          <a:lstStyle/>
          <a:p>
            <a:r>
              <a:rPr lang="en-US" altLang="ja-JP" sz="1400"/>
              <a:t>2</a:t>
            </a:r>
            <a:endParaRPr lang="ja-JP" altLang="en-US" sz="1400"/>
          </a:p>
        </p:txBody>
      </p:sp>
      <p:sp>
        <p:nvSpPr>
          <p:cNvPr id="2" name="コンテンツ プレースホルダ 7"/>
          <p:cNvSpPr>
            <a:spLocks/>
          </p:cNvSpPr>
          <p:nvPr/>
        </p:nvSpPr>
        <p:spPr bwMode="auto">
          <a:xfrm>
            <a:off x="633413" y="620713"/>
            <a:ext cx="7920037" cy="6731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ja-JP" dirty="0"/>
              <a:t>Aiming at the cutting-edge model of LCT in the world by “applying a new technology” and “policy of an effective dissemination”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 idx="4294967295"/>
          </p:nvPr>
        </p:nvSpPr>
        <p:spPr>
          <a:xfrm>
            <a:off x="539750" y="95250"/>
            <a:ext cx="8280400" cy="454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200" smtClean="0">
                <a:latin typeface="Tahoma" pitchFamily="34" charset="0"/>
                <a:ea typeface="ＭＳ Ｐゴシック" pitchFamily="50" charset="-128"/>
              </a:rPr>
              <a:t>1. </a:t>
            </a:r>
            <a:r>
              <a:rPr lang="en-US" altLang="en-US" sz="2200" smtClean="0">
                <a:latin typeface="Tahoma" pitchFamily="34" charset="0"/>
                <a:ea typeface="ＭＳ Ｐゴシック" pitchFamily="50" charset="-128"/>
              </a:rPr>
              <a:t>Methane recovery and effective utilization of biomass energy</a:t>
            </a:r>
            <a:endParaRPr lang="ja-JP" altLang="en-US" sz="2200" smtClean="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95288" y="631825"/>
            <a:ext cx="5256212" cy="15113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marL="200025" indent="-200025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ja-JP" sz="1400" dirty="0">
                <a:latin typeface="Candara" pitchFamily="34" charset="0"/>
              </a:rPr>
              <a:t>1)Plant trees producing non-edible oil on degraded land possibly. Bio-diesel is produced from it.</a:t>
            </a:r>
          </a:p>
          <a:p>
            <a:pPr marL="200025" indent="-200025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ja-JP" sz="1400" dirty="0">
                <a:latin typeface="Candara" pitchFamily="34" charset="0"/>
              </a:rPr>
              <a:t>2)The accumulation of methane that is generated from an existing sewage plant with an integrated garbage, is used for the fuel of BRT.</a:t>
            </a:r>
          </a:p>
          <a:p>
            <a:pPr marL="200025" indent="-200025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ja-JP" sz="1400" dirty="0">
                <a:latin typeface="Candara" pitchFamily="34" charset="0"/>
              </a:rPr>
              <a:t>3) The accumulated methane gas is burn to generate electricity while is used for electric bike.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11863" y="765175"/>
            <a:ext cx="2879725" cy="1200150"/>
          </a:xfrm>
          <a:prstGeom prst="rect">
            <a:avLst/>
          </a:prstGeom>
          <a:solidFill>
            <a:srgbClr val="CCFFFF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Effective use of biomass energy, alternative to low carbon emission transportation.</a:t>
            </a:r>
            <a:endParaRPr lang="ja-JP" alt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508625" y="105251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6150" name="Picture 7" descr="バイオマス提案図201108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98700"/>
            <a:ext cx="849788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スライド番号プレースホルダ 4"/>
          <p:cNvSpPr txBox="1">
            <a:spLocks noGrp="1"/>
          </p:cNvSpPr>
          <p:nvPr/>
        </p:nvSpPr>
        <p:spPr bwMode="auto">
          <a:xfrm>
            <a:off x="8459788" y="6381750"/>
            <a:ext cx="54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ja-JP" sz="2000">
                <a:solidFill>
                  <a:srgbClr val="898989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 idx="4294967295"/>
          </p:nvPr>
        </p:nvSpPr>
        <p:spPr>
          <a:xfrm>
            <a:off x="1258888" y="141288"/>
            <a:ext cx="6408737" cy="407987"/>
          </a:xfrm>
        </p:spPr>
        <p:txBody>
          <a:bodyPr/>
          <a:lstStyle/>
          <a:p>
            <a:pPr marL="361950" indent="-361950" eaLnBrk="1" hangingPunct="1">
              <a:lnSpc>
                <a:spcPct val="80000"/>
              </a:lnSpc>
            </a:pPr>
            <a:r>
              <a:rPr lang="en-US" altLang="ja-JP" sz="2200" smtClean="0">
                <a:latin typeface="Tahoma" pitchFamily="34" charset="0"/>
                <a:ea typeface="ＭＳ Ｐゴシック" pitchFamily="50" charset="-128"/>
              </a:rPr>
              <a:t>2-1.  Promotion of electric motorcycles</a:t>
            </a:r>
            <a:endParaRPr lang="ja-JP" altLang="en-US" sz="2200" smtClean="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50179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401050" cy="2232025"/>
          </a:xfrm>
          <a:solidFill>
            <a:schemeClr val="bg1"/>
          </a:solidFill>
          <a:ln>
            <a:solidFill>
              <a:srgbClr val="808080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marL="247650" indent="-247650" eaLnBrk="1" hangingPunct="1">
              <a:lnSpc>
                <a:spcPct val="80000"/>
              </a:lnSpc>
              <a:spcBef>
                <a:spcPct val="30000"/>
              </a:spcBef>
              <a:buFont typeface="Arial" charset="0"/>
              <a:buNone/>
            </a:pPr>
            <a:r>
              <a:rPr lang="en-US" altLang="ja-JP" sz="1600" smtClean="0">
                <a:latin typeface="Candara" pitchFamily="34" charset="0"/>
                <a:ea typeface="ＭＳ Ｐゴシック" pitchFamily="50" charset="-128"/>
              </a:rPr>
              <a:t>1)  In Da Nang, motorcycle currently accounts for 94% of all public transport shares. Both lowering carbon emissions for motorcycles and improving public transportation system (bus) are pressing issues.</a:t>
            </a:r>
          </a:p>
          <a:p>
            <a:pPr marL="247650" indent="-247650" eaLnBrk="1" hangingPunct="1">
              <a:lnSpc>
                <a:spcPct val="80000"/>
              </a:lnSpc>
              <a:spcBef>
                <a:spcPct val="30000"/>
              </a:spcBef>
              <a:buFont typeface="Arial" charset="0"/>
              <a:buNone/>
            </a:pPr>
            <a:r>
              <a:rPr lang="en-US" altLang="ja-JP" sz="1600" smtClean="0">
                <a:latin typeface="Candara" pitchFamily="34" charset="0"/>
                <a:ea typeface="ＭＳ Ｐゴシック" pitchFamily="50" charset="-128"/>
              </a:rPr>
              <a:t>2)  We propose following measures in order to further encourage the on-going shift from existing motorcycles to </a:t>
            </a:r>
            <a:r>
              <a:rPr lang="en-US" altLang="ja-JP" sz="1600" u="sng" smtClean="0">
                <a:latin typeface="Candara" pitchFamily="34" charset="0"/>
                <a:ea typeface="ＭＳ Ｐゴシック" pitchFamily="50" charset="-128"/>
              </a:rPr>
              <a:t>electric motorcycles</a:t>
            </a:r>
            <a:r>
              <a:rPr lang="en-US" altLang="ja-JP" sz="1600" smtClean="0">
                <a:latin typeface="Candara" pitchFamily="34" charset="0"/>
                <a:ea typeface="ＭＳ Ｐゴシック" pitchFamily="50" charset="-128"/>
              </a:rPr>
              <a:t>.</a:t>
            </a:r>
          </a:p>
          <a:p>
            <a:pPr marL="733425" lvl="1" indent="-276225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ja-JP" sz="1600" smtClean="0">
                <a:latin typeface="Candara" pitchFamily="34" charset="0"/>
                <a:ea typeface="ＭＳ Ｐゴシック" pitchFamily="50" charset="-128"/>
              </a:rPr>
              <a:t>a)  Establishing </a:t>
            </a:r>
            <a:r>
              <a:rPr lang="en-US" altLang="ja-JP" sz="1600" u="sng" smtClean="0">
                <a:latin typeface="Candara" pitchFamily="34" charset="0"/>
                <a:ea typeface="ＭＳ Ｐゴシック" pitchFamily="50" charset="-128"/>
              </a:rPr>
              <a:t>a restricted area for engine motorcycles</a:t>
            </a:r>
            <a:r>
              <a:rPr lang="en-US" altLang="ja-JP" sz="1600" smtClean="0">
                <a:latin typeface="Candara" pitchFamily="34" charset="0"/>
                <a:ea typeface="ＭＳ Ｐゴシック" pitchFamily="50" charset="-128"/>
              </a:rPr>
              <a:t> in Marble District (resort area) as an environment-friendly measure.</a:t>
            </a:r>
          </a:p>
          <a:p>
            <a:pPr marL="733425" lvl="1" indent="-276225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ja-JP" sz="1600" smtClean="0">
                <a:latin typeface="Candara" pitchFamily="34" charset="0"/>
                <a:ea typeface="ＭＳ Ｐゴシック" pitchFamily="50" charset="-128"/>
              </a:rPr>
              <a:t>b)  </a:t>
            </a:r>
            <a:r>
              <a:rPr lang="en-US" altLang="ja-JP" sz="1600" u="sng" smtClean="0">
                <a:latin typeface="Candara" pitchFamily="34" charset="0"/>
                <a:ea typeface="ＭＳ Ｐゴシック" pitchFamily="50" charset="-128"/>
              </a:rPr>
              <a:t>Building free plug-in stations</a:t>
            </a:r>
            <a:r>
              <a:rPr lang="en-US" altLang="ja-JP" sz="1600" smtClean="0">
                <a:latin typeface="Candara" pitchFamily="34" charset="0"/>
                <a:ea typeface="ＭＳ Ｐゴシック" pitchFamily="50" charset="-128"/>
              </a:rPr>
              <a:t> in motorcycle-parking areas in the city center and resort areas.</a:t>
            </a:r>
            <a:endParaRPr lang="ja-JP" altLang="en-US" sz="1600" smtClean="0">
              <a:latin typeface="Candara" pitchFamily="34" charset="0"/>
              <a:ea typeface="ＭＳ Ｐゴシック" pitchFamily="50" charset="-128"/>
            </a:endParaRPr>
          </a:p>
        </p:txBody>
      </p:sp>
      <p:pic>
        <p:nvPicPr>
          <p:cNvPr id="7172" name="図 4" descr="ベトナム・ダナン_バイク利用状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63" y="3427413"/>
            <a:ext cx="44481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テキスト ボックス 5"/>
          <p:cNvSpPr txBox="1">
            <a:spLocks noChangeArrowheads="1"/>
          </p:cNvSpPr>
          <p:nvPr/>
        </p:nvSpPr>
        <p:spPr bwMode="auto">
          <a:xfrm>
            <a:off x="815975" y="6378575"/>
            <a:ext cx="3240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 b="1">
                <a:latin typeface="Candara" pitchFamily="34" charset="0"/>
              </a:rPr>
              <a:t>Traffic conditions in the city of Da Nang</a:t>
            </a:r>
          </a:p>
        </p:txBody>
      </p:sp>
      <p:pic>
        <p:nvPicPr>
          <p:cNvPr id="7174" name="図 6" descr="ヤマハ_電動バイク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357563"/>
            <a:ext cx="26352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テキスト ボックス 5"/>
          <p:cNvSpPr txBox="1">
            <a:spLocks noChangeArrowheads="1"/>
          </p:cNvSpPr>
          <p:nvPr/>
        </p:nvSpPr>
        <p:spPr bwMode="auto">
          <a:xfrm>
            <a:off x="6804025" y="5445125"/>
            <a:ext cx="2214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 b="1">
                <a:latin typeface="Candara" pitchFamily="34" charset="0"/>
              </a:rPr>
              <a:t>Electric motorcycle</a:t>
            </a:r>
          </a:p>
        </p:txBody>
      </p:sp>
      <p:sp>
        <p:nvSpPr>
          <p:cNvPr id="7176" name="スライド番号プレースホルダ 4"/>
          <p:cNvSpPr txBox="1">
            <a:spLocks noGrp="1"/>
          </p:cNvSpPr>
          <p:nvPr/>
        </p:nvSpPr>
        <p:spPr bwMode="auto">
          <a:xfrm>
            <a:off x="8316913" y="6381750"/>
            <a:ext cx="54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ja-JP" sz="2000">
                <a:solidFill>
                  <a:srgbClr val="898989"/>
                </a:solidFill>
                <a:latin typeface="Calibri" pitchFamily="34" charset="0"/>
              </a:rPr>
              <a:t>4</a:t>
            </a:r>
          </a:p>
        </p:txBody>
      </p:sp>
      <p:pic>
        <p:nvPicPr>
          <p:cNvPr id="7177" name="図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797425"/>
            <a:ext cx="14239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矢印 9"/>
          <p:cNvSpPr/>
          <p:nvPr/>
        </p:nvSpPr>
        <p:spPr>
          <a:xfrm>
            <a:off x="4929188" y="4071938"/>
            <a:ext cx="428625" cy="1500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280400" cy="582612"/>
          </a:xfrm>
        </p:spPr>
        <p:txBody>
          <a:bodyPr>
            <a:normAutofit/>
          </a:bodyPr>
          <a:lstStyle/>
          <a:p>
            <a:pPr marL="361950" indent="-361950" eaLnBrk="1" hangingPunct="1"/>
            <a:r>
              <a:rPr lang="en-US" altLang="ja-JP" sz="2000" smtClean="0">
                <a:latin typeface="Tahoma" pitchFamily="34" charset="0"/>
                <a:ea typeface="ＭＳ Ｐゴシック" pitchFamily="50" charset="-128"/>
              </a:rPr>
              <a:t>2-2</a:t>
            </a:r>
            <a:r>
              <a:rPr lang="ja-JP" altLang="en-US" sz="2000" smtClean="0">
                <a:latin typeface="Tahoma" pitchFamily="34" charset="0"/>
                <a:ea typeface="ＭＳ Ｐゴシック" pitchFamily="50" charset="-128"/>
              </a:rPr>
              <a:t>．</a:t>
            </a:r>
            <a:r>
              <a:rPr lang="en-US" altLang="ja-JP" sz="2000" smtClean="0">
                <a:latin typeface="Tahoma" pitchFamily="34" charset="0"/>
                <a:ea typeface="ＭＳ Ｐゴシック" pitchFamily="50" charset="-128"/>
              </a:rPr>
              <a:t>A low-carbon emission transportation system using BRT (Bus Rapid Transit)</a:t>
            </a:r>
            <a:endParaRPr lang="ja-JP" altLang="en-US" sz="2000" smtClean="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5222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571500" y="1000125"/>
            <a:ext cx="5122863" cy="2111375"/>
          </a:xfrm>
          <a:solidFill>
            <a:schemeClr val="bg1"/>
          </a:solidFill>
          <a:ln>
            <a:solidFill>
              <a:srgbClr val="808080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marL="266700" indent="-266700" eaLnBrk="1" hangingPunct="1">
              <a:lnSpc>
                <a:spcPct val="90000"/>
              </a:lnSpc>
              <a:spcBef>
                <a:spcPct val="30000"/>
              </a:spcBef>
              <a:buFont typeface="Arial" charset="0"/>
              <a:buNone/>
            </a:pPr>
            <a:r>
              <a:rPr lang="en-US" altLang="ja-JP" sz="1800" smtClean="0">
                <a:latin typeface="Candara" pitchFamily="34" charset="0"/>
                <a:ea typeface="ＭＳ Ｐゴシック" pitchFamily="50" charset="-128"/>
              </a:rPr>
              <a:t>1)  Introducing a BRT system in resort areas in which low-emission buses run on its own right-of-way along the center of streets.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30000"/>
              </a:spcBef>
              <a:buFont typeface="Arial" charset="0"/>
              <a:buNone/>
            </a:pPr>
            <a:r>
              <a:rPr lang="en-US" altLang="ja-JP" sz="1800" smtClean="0">
                <a:latin typeface="Candara" pitchFamily="34" charset="0"/>
                <a:ea typeface="ＭＳ Ｐゴシック" pitchFamily="50" charset="-128"/>
              </a:rPr>
              <a:t>2)  Restricting private vehicles and promoting the use of public transit by establishing a transit mall centering on BRT stations and by regulating cars and engine motorcycles in downtown.</a:t>
            </a:r>
            <a:endParaRPr lang="ja-JP" altLang="en-US" sz="1800" smtClean="0">
              <a:latin typeface="Candara" pitchFamily="34" charset="0"/>
              <a:ea typeface="ＭＳ Ｐゴシック" pitchFamily="50" charset="-128"/>
            </a:endParaRPr>
          </a:p>
        </p:txBody>
      </p:sp>
      <p:sp>
        <p:nvSpPr>
          <p:cNvPr id="8196" name="テキスト ボックス 9"/>
          <p:cNvSpPr txBox="1">
            <a:spLocks noChangeArrowheads="1"/>
          </p:cNvSpPr>
          <p:nvPr/>
        </p:nvSpPr>
        <p:spPr bwMode="auto">
          <a:xfrm>
            <a:off x="6156325" y="638175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latin typeface="Candara" pitchFamily="34" charset="0"/>
              </a:rPr>
              <a:t>BRT in Seoul, South Korea</a:t>
            </a:r>
          </a:p>
        </p:txBody>
      </p:sp>
      <p:pic>
        <p:nvPicPr>
          <p:cNvPr id="8197" name="Picture 1029" descr="중앙차로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913" y="1196975"/>
            <a:ext cx="291941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スライド番号プレースホルダ 4"/>
          <p:cNvSpPr txBox="1">
            <a:spLocks noGrp="1"/>
          </p:cNvSpPr>
          <p:nvPr/>
        </p:nvSpPr>
        <p:spPr bwMode="auto">
          <a:xfrm>
            <a:off x="8316913" y="6381750"/>
            <a:ext cx="54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ja-JP" sz="2000">
                <a:solidFill>
                  <a:srgbClr val="898989"/>
                </a:solidFill>
                <a:latin typeface="Calibri" pitchFamily="34" charset="0"/>
              </a:rPr>
              <a:t>5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3286125"/>
            <a:ext cx="47863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フリーフォーム 12"/>
          <p:cNvSpPr/>
          <p:nvPr/>
        </p:nvSpPr>
        <p:spPr>
          <a:xfrm>
            <a:off x="2894013" y="4519613"/>
            <a:ext cx="1552575" cy="1479550"/>
          </a:xfrm>
          <a:custGeom>
            <a:avLst/>
            <a:gdLst>
              <a:gd name="connsiteX0" fmla="*/ 22439 w 1552049"/>
              <a:gd name="connsiteY0" fmla="*/ 669439 h 1479122"/>
              <a:gd name="connsiteX1" fmla="*/ 0 w 1552049"/>
              <a:gd name="connsiteY1" fmla="*/ 523584 h 1479122"/>
              <a:gd name="connsiteX2" fmla="*/ 0 w 1552049"/>
              <a:gd name="connsiteY2" fmla="*/ 523584 h 1479122"/>
              <a:gd name="connsiteX3" fmla="*/ 78537 w 1552049"/>
              <a:gd name="connsiteY3" fmla="*/ 495534 h 1479122"/>
              <a:gd name="connsiteX4" fmla="*/ 218783 w 1552049"/>
              <a:gd name="connsiteY4" fmla="*/ 450656 h 1479122"/>
              <a:gd name="connsiteX5" fmla="*/ 471225 w 1552049"/>
              <a:gd name="connsiteY5" fmla="*/ 405777 h 1479122"/>
              <a:gd name="connsiteX6" fmla="*/ 695617 w 1552049"/>
              <a:gd name="connsiteY6" fmla="*/ 422607 h 1479122"/>
              <a:gd name="connsiteX7" fmla="*/ 1043426 w 1552049"/>
              <a:gd name="connsiteY7" fmla="*/ 377728 h 1479122"/>
              <a:gd name="connsiteX8" fmla="*/ 1408064 w 1552049"/>
              <a:gd name="connsiteY8" fmla="*/ 304801 h 1479122"/>
              <a:gd name="connsiteX9" fmla="*/ 1424893 w 1552049"/>
              <a:gd name="connsiteY9" fmla="*/ 299191 h 1479122"/>
              <a:gd name="connsiteX10" fmla="*/ 1402454 w 1552049"/>
              <a:gd name="connsiteY10" fmla="*/ 287971 h 1479122"/>
              <a:gd name="connsiteX11" fmla="*/ 1402454 w 1552049"/>
              <a:gd name="connsiteY11" fmla="*/ 271142 h 1479122"/>
              <a:gd name="connsiteX12" fmla="*/ 1391234 w 1552049"/>
              <a:gd name="connsiteY12" fmla="*/ 86018 h 1479122"/>
              <a:gd name="connsiteX13" fmla="*/ 1391234 w 1552049"/>
              <a:gd name="connsiteY13" fmla="*/ 86018 h 1479122"/>
              <a:gd name="connsiteX14" fmla="*/ 1183671 w 1552049"/>
              <a:gd name="connsiteY14" fmla="*/ 102847 h 1479122"/>
              <a:gd name="connsiteX15" fmla="*/ 1054645 w 1552049"/>
              <a:gd name="connsiteY15" fmla="*/ 57969 h 1479122"/>
              <a:gd name="connsiteX16" fmla="*/ 964888 w 1552049"/>
              <a:gd name="connsiteY16" fmla="*/ 7480 h 1479122"/>
              <a:gd name="connsiteX17" fmla="*/ 897571 w 1552049"/>
              <a:gd name="connsiteY17" fmla="*/ 13090 h 1479122"/>
              <a:gd name="connsiteX18" fmla="*/ 718056 w 1552049"/>
              <a:gd name="connsiteY18" fmla="*/ 41139 h 1479122"/>
              <a:gd name="connsiteX19" fmla="*/ 706837 w 1552049"/>
              <a:gd name="connsiteY19" fmla="*/ 69188 h 1479122"/>
              <a:gd name="connsiteX20" fmla="*/ 718056 w 1552049"/>
              <a:gd name="connsiteY20" fmla="*/ 215044 h 1479122"/>
              <a:gd name="connsiteX21" fmla="*/ 695617 w 1552049"/>
              <a:gd name="connsiteY21" fmla="*/ 321630 h 1479122"/>
              <a:gd name="connsiteX22" fmla="*/ 695617 w 1552049"/>
              <a:gd name="connsiteY22" fmla="*/ 411387 h 1479122"/>
              <a:gd name="connsiteX23" fmla="*/ 684398 w 1552049"/>
              <a:gd name="connsiteY23" fmla="*/ 456266 h 1479122"/>
              <a:gd name="connsiteX24" fmla="*/ 639519 w 1552049"/>
              <a:gd name="connsiteY24" fmla="*/ 489925 h 1479122"/>
              <a:gd name="connsiteX25" fmla="*/ 622690 w 1552049"/>
              <a:gd name="connsiteY25" fmla="*/ 641390 h 1479122"/>
              <a:gd name="connsiteX26" fmla="*/ 633909 w 1552049"/>
              <a:gd name="connsiteY26" fmla="*/ 815294 h 1479122"/>
              <a:gd name="connsiteX27" fmla="*/ 701227 w 1552049"/>
              <a:gd name="connsiteY27" fmla="*/ 1387495 h 1479122"/>
              <a:gd name="connsiteX28" fmla="*/ 701227 w 1552049"/>
              <a:gd name="connsiteY28" fmla="*/ 1365056 h 1479122"/>
              <a:gd name="connsiteX29" fmla="*/ 734886 w 1552049"/>
              <a:gd name="connsiteY29" fmla="*/ 1365056 h 1479122"/>
              <a:gd name="connsiteX30" fmla="*/ 830253 w 1552049"/>
              <a:gd name="connsiteY30" fmla="*/ 1337007 h 1479122"/>
              <a:gd name="connsiteX31" fmla="*/ 1004157 w 1552049"/>
              <a:gd name="connsiteY31" fmla="*/ 1314568 h 1479122"/>
              <a:gd name="connsiteX32" fmla="*/ 1166842 w 1552049"/>
              <a:gd name="connsiteY32" fmla="*/ 1286519 h 1479122"/>
              <a:gd name="connsiteX33" fmla="*/ 1323917 w 1552049"/>
              <a:gd name="connsiteY33" fmla="*/ 1202371 h 1479122"/>
              <a:gd name="connsiteX34" fmla="*/ 1531480 w 1552049"/>
              <a:gd name="connsiteY34" fmla="*/ 1107004 h 1479122"/>
              <a:gd name="connsiteX35" fmla="*/ 1531480 w 1552049"/>
              <a:gd name="connsiteY35" fmla="*/ 1107004 h 1479122"/>
              <a:gd name="connsiteX36" fmla="*/ 1486601 w 1552049"/>
              <a:gd name="connsiteY36" fmla="*/ 1011638 h 1479122"/>
              <a:gd name="connsiteX37" fmla="*/ 1542699 w 1552049"/>
              <a:gd name="connsiteY37" fmla="*/ 949930 h 1479122"/>
              <a:gd name="connsiteX38" fmla="*/ 1542699 w 1552049"/>
              <a:gd name="connsiteY38" fmla="*/ 888222 h 1479122"/>
              <a:gd name="connsiteX39" fmla="*/ 1497821 w 1552049"/>
              <a:gd name="connsiteY39" fmla="*/ 708707 h 1479122"/>
              <a:gd name="connsiteX40" fmla="*/ 1452942 w 1552049"/>
              <a:gd name="connsiteY40" fmla="*/ 517974 h 1479122"/>
              <a:gd name="connsiteX41" fmla="*/ 1436113 w 1552049"/>
              <a:gd name="connsiteY41" fmla="*/ 360899 h 1479122"/>
              <a:gd name="connsiteX42" fmla="*/ 1413674 w 1552049"/>
              <a:gd name="connsiteY42" fmla="*/ 304801 h 14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52049" h="1479122">
                <a:moveTo>
                  <a:pt x="22439" y="669439"/>
                </a:moveTo>
                <a:lnTo>
                  <a:pt x="0" y="523584"/>
                </a:lnTo>
                <a:lnTo>
                  <a:pt x="0" y="523584"/>
                </a:lnTo>
                <a:cubicBezTo>
                  <a:pt x="13089" y="518909"/>
                  <a:pt x="42073" y="507689"/>
                  <a:pt x="78537" y="495534"/>
                </a:cubicBezTo>
                <a:cubicBezTo>
                  <a:pt x="115001" y="483379"/>
                  <a:pt x="153335" y="465616"/>
                  <a:pt x="218783" y="450656"/>
                </a:cubicBezTo>
                <a:cubicBezTo>
                  <a:pt x="284231" y="435697"/>
                  <a:pt x="391753" y="410452"/>
                  <a:pt x="471225" y="405777"/>
                </a:cubicBezTo>
                <a:cubicBezTo>
                  <a:pt x="550697" y="401102"/>
                  <a:pt x="600250" y="427282"/>
                  <a:pt x="695617" y="422607"/>
                </a:cubicBezTo>
                <a:cubicBezTo>
                  <a:pt x="790984" y="417932"/>
                  <a:pt x="924685" y="397362"/>
                  <a:pt x="1043426" y="377728"/>
                </a:cubicBezTo>
                <a:cubicBezTo>
                  <a:pt x="1162167" y="358094"/>
                  <a:pt x="1344486" y="317891"/>
                  <a:pt x="1408064" y="304801"/>
                </a:cubicBezTo>
                <a:cubicBezTo>
                  <a:pt x="1471642" y="291711"/>
                  <a:pt x="1425828" y="301996"/>
                  <a:pt x="1424893" y="299191"/>
                </a:cubicBezTo>
                <a:cubicBezTo>
                  <a:pt x="1423958" y="296386"/>
                  <a:pt x="1406194" y="292646"/>
                  <a:pt x="1402454" y="287971"/>
                </a:cubicBezTo>
                <a:cubicBezTo>
                  <a:pt x="1398714" y="283296"/>
                  <a:pt x="1404324" y="304801"/>
                  <a:pt x="1402454" y="271142"/>
                </a:cubicBezTo>
                <a:cubicBezTo>
                  <a:pt x="1400584" y="237483"/>
                  <a:pt x="1391234" y="86018"/>
                  <a:pt x="1391234" y="86018"/>
                </a:cubicBezTo>
                <a:lnTo>
                  <a:pt x="1391234" y="86018"/>
                </a:lnTo>
                <a:cubicBezTo>
                  <a:pt x="1356640" y="88823"/>
                  <a:pt x="1239769" y="107522"/>
                  <a:pt x="1183671" y="102847"/>
                </a:cubicBezTo>
                <a:cubicBezTo>
                  <a:pt x="1127573" y="98172"/>
                  <a:pt x="1091109" y="73864"/>
                  <a:pt x="1054645" y="57969"/>
                </a:cubicBezTo>
                <a:cubicBezTo>
                  <a:pt x="1018181" y="42075"/>
                  <a:pt x="991067" y="14960"/>
                  <a:pt x="964888" y="7480"/>
                </a:cubicBezTo>
                <a:cubicBezTo>
                  <a:pt x="938709" y="0"/>
                  <a:pt x="938710" y="7480"/>
                  <a:pt x="897571" y="13090"/>
                </a:cubicBezTo>
                <a:cubicBezTo>
                  <a:pt x="856432" y="18700"/>
                  <a:pt x="749845" y="31789"/>
                  <a:pt x="718056" y="41139"/>
                </a:cubicBezTo>
                <a:cubicBezTo>
                  <a:pt x="686267" y="50489"/>
                  <a:pt x="706837" y="40204"/>
                  <a:pt x="706837" y="69188"/>
                </a:cubicBezTo>
                <a:cubicBezTo>
                  <a:pt x="706837" y="98172"/>
                  <a:pt x="719926" y="172970"/>
                  <a:pt x="718056" y="215044"/>
                </a:cubicBezTo>
                <a:cubicBezTo>
                  <a:pt x="716186" y="257118"/>
                  <a:pt x="699357" y="288906"/>
                  <a:pt x="695617" y="321630"/>
                </a:cubicBezTo>
                <a:cubicBezTo>
                  <a:pt x="691877" y="354354"/>
                  <a:pt x="697487" y="388948"/>
                  <a:pt x="695617" y="411387"/>
                </a:cubicBezTo>
                <a:cubicBezTo>
                  <a:pt x="693747" y="433826"/>
                  <a:pt x="693748" y="443176"/>
                  <a:pt x="684398" y="456266"/>
                </a:cubicBezTo>
                <a:cubicBezTo>
                  <a:pt x="675048" y="469356"/>
                  <a:pt x="649804" y="459071"/>
                  <a:pt x="639519" y="489925"/>
                </a:cubicBezTo>
                <a:cubicBezTo>
                  <a:pt x="629234" y="520779"/>
                  <a:pt x="623625" y="587162"/>
                  <a:pt x="622690" y="641390"/>
                </a:cubicBezTo>
                <a:cubicBezTo>
                  <a:pt x="621755" y="695618"/>
                  <a:pt x="620820" y="690943"/>
                  <a:pt x="633909" y="815294"/>
                </a:cubicBezTo>
                <a:cubicBezTo>
                  <a:pt x="646998" y="939645"/>
                  <a:pt x="690007" y="1295868"/>
                  <a:pt x="701227" y="1387495"/>
                </a:cubicBezTo>
                <a:cubicBezTo>
                  <a:pt x="712447" y="1479122"/>
                  <a:pt x="695617" y="1368796"/>
                  <a:pt x="701227" y="1365056"/>
                </a:cubicBezTo>
                <a:cubicBezTo>
                  <a:pt x="706837" y="1361316"/>
                  <a:pt x="713382" y="1369731"/>
                  <a:pt x="734886" y="1365056"/>
                </a:cubicBezTo>
                <a:cubicBezTo>
                  <a:pt x="756390" y="1360381"/>
                  <a:pt x="785375" y="1345422"/>
                  <a:pt x="830253" y="1337007"/>
                </a:cubicBezTo>
                <a:cubicBezTo>
                  <a:pt x="875131" y="1328592"/>
                  <a:pt x="948059" y="1322983"/>
                  <a:pt x="1004157" y="1314568"/>
                </a:cubicBezTo>
                <a:cubicBezTo>
                  <a:pt x="1060255" y="1306153"/>
                  <a:pt x="1113549" y="1305218"/>
                  <a:pt x="1166842" y="1286519"/>
                </a:cubicBezTo>
                <a:cubicBezTo>
                  <a:pt x="1220135" y="1267820"/>
                  <a:pt x="1263144" y="1232290"/>
                  <a:pt x="1323917" y="1202371"/>
                </a:cubicBezTo>
                <a:cubicBezTo>
                  <a:pt x="1384690" y="1172452"/>
                  <a:pt x="1531480" y="1107004"/>
                  <a:pt x="1531480" y="1107004"/>
                </a:cubicBezTo>
                <a:lnTo>
                  <a:pt x="1531480" y="1107004"/>
                </a:lnTo>
                <a:cubicBezTo>
                  <a:pt x="1524000" y="1091110"/>
                  <a:pt x="1484731" y="1037817"/>
                  <a:pt x="1486601" y="1011638"/>
                </a:cubicBezTo>
                <a:cubicBezTo>
                  <a:pt x="1488471" y="985459"/>
                  <a:pt x="1533349" y="970499"/>
                  <a:pt x="1542699" y="949930"/>
                </a:cubicBezTo>
                <a:cubicBezTo>
                  <a:pt x="1552049" y="929361"/>
                  <a:pt x="1550179" y="928426"/>
                  <a:pt x="1542699" y="888222"/>
                </a:cubicBezTo>
                <a:cubicBezTo>
                  <a:pt x="1535219" y="848018"/>
                  <a:pt x="1512781" y="770415"/>
                  <a:pt x="1497821" y="708707"/>
                </a:cubicBezTo>
                <a:cubicBezTo>
                  <a:pt x="1482862" y="646999"/>
                  <a:pt x="1463227" y="575942"/>
                  <a:pt x="1452942" y="517974"/>
                </a:cubicBezTo>
                <a:cubicBezTo>
                  <a:pt x="1442657" y="460006"/>
                  <a:pt x="1442658" y="396428"/>
                  <a:pt x="1436113" y="360899"/>
                </a:cubicBezTo>
                <a:cubicBezTo>
                  <a:pt x="1429568" y="325370"/>
                  <a:pt x="1421621" y="315085"/>
                  <a:pt x="1413674" y="304801"/>
                </a:cubicBezTo>
              </a:path>
            </a:pathLst>
          </a:cu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1643063" y="6429375"/>
            <a:ext cx="428625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テキスト ボックス 17"/>
          <p:cNvSpPr txBox="1">
            <a:spLocks noChangeArrowheads="1"/>
          </p:cNvSpPr>
          <p:nvPr/>
        </p:nvSpPr>
        <p:spPr bwMode="auto">
          <a:xfrm>
            <a:off x="2071688" y="6286500"/>
            <a:ext cx="1062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BRT Route</a:t>
            </a:r>
            <a:endParaRPr lang="ja-JP" altLang="en-US" sz="1400"/>
          </a:p>
        </p:txBody>
      </p:sp>
      <p:cxnSp>
        <p:nvCxnSpPr>
          <p:cNvPr id="19" name="直線コネクタ 18"/>
          <p:cNvCxnSpPr/>
          <p:nvPr/>
        </p:nvCxnSpPr>
        <p:spPr>
          <a:xfrm rot="16200000" flipH="1">
            <a:off x="4179094" y="5965031"/>
            <a:ext cx="857250" cy="35718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8294687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平行四辺形 16"/>
          <p:cNvSpPr>
            <a:spLocks noChangeArrowheads="1"/>
          </p:cNvSpPr>
          <p:nvPr/>
        </p:nvSpPr>
        <p:spPr bwMode="auto">
          <a:xfrm rot="-8173288">
            <a:off x="2217738" y="3027363"/>
            <a:ext cx="2036762" cy="935037"/>
          </a:xfrm>
          <a:prstGeom prst="parallelogram">
            <a:avLst>
              <a:gd name="adj" fmla="val 100785"/>
            </a:avLst>
          </a:prstGeom>
          <a:noFill/>
          <a:ln w="25400" algn="ctr">
            <a:solidFill>
              <a:srgbClr val="0808B8"/>
            </a:solidFill>
            <a:prstDash val="sysDash"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70013" y="2624138"/>
            <a:ext cx="1012825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BFBFBF"/>
                </a:solidFill>
              </a:rPr>
              <a:t>Han River</a:t>
            </a:r>
            <a:endParaRPr lang="ja-JP" altLang="en-US" sz="1400" b="1">
              <a:solidFill>
                <a:srgbClr val="BFBFB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10100" y="3055938"/>
            <a:ext cx="12001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BFBFBF"/>
                </a:solidFill>
              </a:rPr>
              <a:t>Eastern Sea</a:t>
            </a:r>
            <a:endParaRPr lang="ja-JP" altLang="en-US" sz="1400" b="1">
              <a:solidFill>
                <a:srgbClr val="BFBFBF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795338" y="3416300"/>
            <a:ext cx="1727200" cy="215900"/>
          </a:xfrm>
          <a:prstGeom prst="rightArrow">
            <a:avLst/>
          </a:prstGeom>
          <a:solidFill>
            <a:srgbClr val="0808B8"/>
          </a:solidFill>
          <a:ln>
            <a:solidFill>
              <a:srgbClr val="08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4035425" y="3416300"/>
            <a:ext cx="1439863" cy="215900"/>
          </a:xfrm>
          <a:prstGeom prst="rightArrow">
            <a:avLst/>
          </a:prstGeom>
          <a:solidFill>
            <a:srgbClr val="0808B8"/>
          </a:solidFill>
          <a:ln>
            <a:solidFill>
              <a:srgbClr val="08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224" name="テキスト ボックス 19"/>
          <p:cNvSpPr txBox="1">
            <a:spLocks noChangeArrowheads="1"/>
          </p:cNvSpPr>
          <p:nvPr/>
        </p:nvSpPr>
        <p:spPr bwMode="auto">
          <a:xfrm>
            <a:off x="579438" y="3560763"/>
            <a:ext cx="5238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FF00"/>
                </a:solidFill>
                <a:latin typeface="Calibri" pitchFamily="34" charset="0"/>
              </a:rPr>
              <a:t>Inlet</a:t>
            </a:r>
            <a:endParaRPr lang="ja-JP" altLang="en-US" sz="14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225" name="テキスト ボックス 20"/>
          <p:cNvSpPr txBox="1">
            <a:spLocks noChangeArrowheads="1"/>
          </p:cNvSpPr>
          <p:nvPr/>
        </p:nvSpPr>
        <p:spPr bwMode="auto">
          <a:xfrm>
            <a:off x="4754563" y="3632200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FF00"/>
                </a:solidFill>
                <a:latin typeface="Calibri" pitchFamily="34" charset="0"/>
              </a:rPr>
              <a:t>Outlet</a:t>
            </a:r>
            <a:endParaRPr lang="ja-JP" altLang="en-US" sz="14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226" name="テキスト ボックス 21"/>
          <p:cNvSpPr txBox="1">
            <a:spLocks noChangeArrowheads="1"/>
          </p:cNvSpPr>
          <p:nvPr/>
        </p:nvSpPr>
        <p:spPr bwMode="auto">
          <a:xfrm>
            <a:off x="2595563" y="3271838"/>
            <a:ext cx="1150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 b="1">
                <a:solidFill>
                  <a:srgbClr val="FFFF00"/>
                </a:solidFill>
                <a:latin typeface="Calibri" pitchFamily="34" charset="0"/>
              </a:rPr>
              <a:t>Heat Pump</a:t>
            </a:r>
            <a:endParaRPr lang="ja-JP" altLang="en-US" sz="14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762625" y="1758950"/>
            <a:ext cx="2879725" cy="1873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99250" y="2263775"/>
            <a:ext cx="1008063" cy="129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23075" y="1758950"/>
            <a:ext cx="804863" cy="517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1400" b="1">
                <a:solidFill>
                  <a:srgbClr val="262626"/>
                </a:solidFill>
              </a:rPr>
              <a:t>Marble </a:t>
            </a:r>
          </a:p>
          <a:p>
            <a:pPr algn="ctr"/>
            <a:r>
              <a:rPr lang="en-US" altLang="ja-JP" sz="1400" b="1">
                <a:solidFill>
                  <a:srgbClr val="262626"/>
                </a:solidFill>
              </a:rPr>
              <a:t>Area</a:t>
            </a:r>
            <a:endParaRPr lang="ja-JP" altLang="en-US" sz="1400" b="1">
              <a:solidFill>
                <a:srgbClr val="262626"/>
              </a:solidFill>
            </a:endParaRPr>
          </a:p>
        </p:txBody>
      </p:sp>
      <p:sp>
        <p:nvSpPr>
          <p:cNvPr id="27" name="右矢印 26"/>
          <p:cNvSpPr>
            <a:spLocks noChangeArrowheads="1"/>
          </p:cNvSpPr>
          <p:nvPr/>
        </p:nvSpPr>
        <p:spPr bwMode="auto">
          <a:xfrm rot="16200000" flipV="1">
            <a:off x="5582444" y="2372519"/>
            <a:ext cx="1728788" cy="647700"/>
          </a:xfrm>
          <a:prstGeom prst="rightArrow">
            <a:avLst>
              <a:gd name="adj1" fmla="val 50000"/>
              <a:gd name="adj2" fmla="val 35922"/>
            </a:avLst>
          </a:prstGeom>
          <a:solidFill>
            <a:srgbClr val="00B0F0"/>
          </a:solidFill>
          <a:ln w="25400" algn="ctr">
            <a:solidFill>
              <a:srgbClr val="0808B8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778750" y="1831975"/>
            <a:ext cx="792163" cy="1728788"/>
          </a:xfrm>
          <a:prstGeom prst="rect">
            <a:avLst/>
          </a:prstGeom>
          <a:solidFill>
            <a:srgbClr val="00B0F0"/>
          </a:solidFill>
          <a:ln>
            <a:solidFill>
              <a:srgbClr val="08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58113" y="2335213"/>
            <a:ext cx="835025" cy="517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1400" b="1">
                <a:solidFill>
                  <a:srgbClr val="262626"/>
                </a:solidFill>
              </a:rPr>
              <a:t>Eastern</a:t>
            </a:r>
          </a:p>
          <a:p>
            <a:pPr algn="ctr"/>
            <a:r>
              <a:rPr lang="en-US" altLang="ja-JP" sz="1400" b="1">
                <a:solidFill>
                  <a:srgbClr val="262626"/>
                </a:solidFill>
              </a:rPr>
              <a:t>Sea</a:t>
            </a:r>
            <a:endParaRPr lang="ja-JP" altLang="en-US" sz="1400" b="1">
              <a:solidFill>
                <a:srgbClr val="262626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32463" y="2408238"/>
            <a:ext cx="628650" cy="517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ja-JP" sz="1400" b="1">
                <a:solidFill>
                  <a:srgbClr val="262626"/>
                </a:solidFill>
              </a:rPr>
              <a:t>Han</a:t>
            </a:r>
          </a:p>
          <a:p>
            <a:pPr algn="ctr"/>
            <a:r>
              <a:rPr lang="en-US" altLang="ja-JP" sz="1400" b="1">
                <a:solidFill>
                  <a:srgbClr val="262626"/>
                </a:solidFill>
              </a:rPr>
              <a:t>River</a:t>
            </a:r>
            <a:endParaRPr lang="ja-JP" altLang="en-US" sz="1400" b="1">
              <a:solidFill>
                <a:srgbClr val="262626"/>
              </a:solidFill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6626225" y="3200400"/>
            <a:ext cx="1152525" cy="215900"/>
          </a:xfrm>
          <a:prstGeom prst="rightArrow">
            <a:avLst/>
          </a:prstGeom>
          <a:solidFill>
            <a:srgbClr val="0808B8"/>
          </a:solidFill>
          <a:ln>
            <a:solidFill>
              <a:srgbClr val="08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14567" y="3026857"/>
            <a:ext cx="647952" cy="4613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/>
            <a:r>
              <a:rPr lang="en-US" altLang="ja-JP" sz="1200"/>
              <a:t>Heat</a:t>
            </a:r>
          </a:p>
          <a:p>
            <a:pPr algn="ctr"/>
            <a:r>
              <a:rPr lang="en-US" altLang="ja-JP" sz="1200"/>
              <a:t>pump</a:t>
            </a:r>
            <a:endParaRPr lang="ja-JP" altLang="en-US" sz="1200"/>
          </a:p>
        </p:txBody>
      </p:sp>
      <p:sp>
        <p:nvSpPr>
          <p:cNvPr id="34" name="U ターン矢印 33"/>
          <p:cNvSpPr/>
          <p:nvPr/>
        </p:nvSpPr>
        <p:spPr>
          <a:xfrm rot="5400000" flipH="1">
            <a:off x="6622257" y="2245518"/>
            <a:ext cx="647700" cy="684213"/>
          </a:xfrm>
          <a:prstGeom prst="uturnArrow">
            <a:avLst>
              <a:gd name="adj1" fmla="val 17362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80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914567" y="2407902"/>
            <a:ext cx="647952" cy="461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/>
            <a:r>
              <a:rPr lang="en-US" altLang="ja-JP" sz="1200"/>
              <a:t>Heat</a:t>
            </a:r>
          </a:p>
          <a:p>
            <a:pPr algn="ctr"/>
            <a:r>
              <a:rPr lang="en-US" altLang="ja-JP" sz="1200"/>
              <a:t>pump</a:t>
            </a:r>
            <a:endParaRPr lang="ja-JP" altLang="en-US" sz="1200"/>
          </a:p>
        </p:txBody>
      </p:sp>
      <p:sp>
        <p:nvSpPr>
          <p:cNvPr id="36" name="右矢印 35"/>
          <p:cNvSpPr/>
          <p:nvPr/>
        </p:nvSpPr>
        <p:spPr>
          <a:xfrm rot="20810432">
            <a:off x="663575" y="3036888"/>
            <a:ext cx="487363" cy="171450"/>
          </a:xfrm>
          <a:prstGeom prst="rightArrow">
            <a:avLst/>
          </a:prstGeom>
          <a:solidFill>
            <a:srgbClr val="00B0F0"/>
          </a:solidFill>
          <a:ln>
            <a:solidFill>
              <a:srgbClr val="080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79438" y="4424363"/>
            <a:ext cx="3382962" cy="2016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9244" name="図 37" descr="MC900349229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313" y="4495800"/>
            <a:ext cx="774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図 38" descr="MC900311346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00" y="4640263"/>
            <a:ext cx="7191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図 39" descr="MC900079139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8800" y="4856163"/>
            <a:ext cx="6429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図 40" descr="MC900223648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8075" y="4711700"/>
            <a:ext cx="5794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正方形/長方形 41"/>
          <p:cNvSpPr/>
          <p:nvPr/>
        </p:nvSpPr>
        <p:spPr>
          <a:xfrm>
            <a:off x="722313" y="5503863"/>
            <a:ext cx="1008062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38213" y="6043613"/>
            <a:ext cx="617537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0D0D0D"/>
                </a:solidFill>
              </a:rPr>
              <a:t>Plant</a:t>
            </a:r>
            <a:endParaRPr lang="ja-JP" altLang="en-US" sz="1400" b="1">
              <a:solidFill>
                <a:srgbClr val="0D0D0D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03288" y="5527675"/>
            <a:ext cx="360362" cy="244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ja-JP" sz="1000"/>
              <a:t>TR</a:t>
            </a:r>
            <a:endParaRPr lang="ja-JP" altLang="en-US" sz="100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300163" y="5527675"/>
            <a:ext cx="360362" cy="244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ja-JP" sz="1000"/>
              <a:t>HP</a:t>
            </a:r>
            <a:endParaRPr lang="ja-JP" altLang="en-US" sz="1000"/>
          </a:p>
        </p:txBody>
      </p:sp>
      <p:sp>
        <p:nvSpPr>
          <p:cNvPr id="47" name="正方形/長方形 46"/>
          <p:cNvSpPr/>
          <p:nvPr/>
        </p:nvSpPr>
        <p:spPr>
          <a:xfrm>
            <a:off x="1874838" y="5503863"/>
            <a:ext cx="647700" cy="649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855788" y="5618163"/>
            <a:ext cx="647700" cy="43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Cool Water Tank</a:t>
            </a:r>
            <a:endParaRPr lang="ja-JP" altLang="en-US" sz="1000" b="1">
              <a:solidFill>
                <a:srgbClr val="0D0D0D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22538" y="5629275"/>
            <a:ext cx="792162" cy="43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Cool  and Hot Water Tank</a:t>
            </a:r>
            <a:endParaRPr lang="ja-JP" altLang="en-US" sz="1000" b="1">
              <a:solidFill>
                <a:srgbClr val="0D0D0D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286125" y="5605463"/>
            <a:ext cx="647700" cy="43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Hot Water Tank</a:t>
            </a:r>
            <a:endParaRPr lang="ja-JP" altLang="en-US" sz="1000" b="1">
              <a:solidFill>
                <a:srgbClr val="0D0D0D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595563" y="5503863"/>
            <a:ext cx="647700" cy="649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300413" y="5503863"/>
            <a:ext cx="647700" cy="649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rot="10800000">
            <a:off x="1801813" y="5562600"/>
            <a:ext cx="1809750" cy="4763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0800000">
            <a:off x="795338" y="6080125"/>
            <a:ext cx="2816225" cy="635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rot="5400000">
            <a:off x="1558925" y="5819776"/>
            <a:ext cx="50482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rot="5400000" flipH="1" flipV="1">
            <a:off x="542131" y="5828507"/>
            <a:ext cx="50482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rot="5400000" flipH="1" flipV="1">
            <a:off x="508000" y="5503863"/>
            <a:ext cx="576263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rot="10800000">
            <a:off x="795338" y="5360988"/>
            <a:ext cx="266382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rot="5400000" flipH="1" flipV="1">
            <a:off x="1947862" y="5287963"/>
            <a:ext cx="144463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rot="5400000" flipH="1" flipV="1">
            <a:off x="2595562" y="5287963"/>
            <a:ext cx="144463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rot="5400000" flipH="1" flipV="1">
            <a:off x="3387725" y="5287963"/>
            <a:ext cx="144463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rot="5400000" flipH="1" flipV="1">
            <a:off x="2126456" y="6044407"/>
            <a:ext cx="71437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rot="5400000" flipH="1" flipV="1">
            <a:off x="2126456" y="5612607"/>
            <a:ext cx="71437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rot="5400000" flipH="1" flipV="1">
            <a:off x="2847181" y="5612607"/>
            <a:ext cx="71437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rot="5400000" flipH="1" flipV="1">
            <a:off x="2847181" y="6044407"/>
            <a:ext cx="71437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rot="5400000" flipH="1" flipV="1">
            <a:off x="3559969" y="6044407"/>
            <a:ext cx="71437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rot="5400000" flipH="1" flipV="1">
            <a:off x="3566319" y="5606257"/>
            <a:ext cx="71437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rot="16200000" flipH="1">
            <a:off x="1700213" y="5756275"/>
            <a:ext cx="217488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1154113" y="4856163"/>
            <a:ext cx="360362" cy="1682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altLang="ja-JP" sz="1000">
                <a:solidFill>
                  <a:schemeClr val="bg1"/>
                </a:solidFill>
              </a:rPr>
              <a:t>CT</a:t>
            </a:r>
            <a:endParaRPr lang="ja-JP" altLang="en-US" sz="1000">
              <a:solidFill>
                <a:schemeClr val="bg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722313" y="4856163"/>
            <a:ext cx="360362" cy="1682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altLang="ja-JP" sz="1000">
                <a:solidFill>
                  <a:schemeClr val="bg1"/>
                </a:solidFill>
              </a:rPr>
              <a:t>HT</a:t>
            </a:r>
            <a:endParaRPr lang="ja-JP" altLang="en-US" sz="1000">
              <a:solidFill>
                <a:schemeClr val="bg1"/>
              </a:solidFill>
            </a:endParaRPr>
          </a:p>
        </p:txBody>
      </p:sp>
      <p:cxnSp>
        <p:nvCxnSpPr>
          <p:cNvPr id="9276" name="カギ線コネクタ 95"/>
          <p:cNvCxnSpPr>
            <a:cxnSpLocks noChangeShapeType="1"/>
            <a:stCxn id="94" idx="2"/>
            <a:endCxn id="45" idx="0"/>
          </p:cNvCxnSpPr>
          <p:nvPr/>
        </p:nvCxnSpPr>
        <p:spPr bwMode="auto">
          <a:xfrm rot="16200000" flipH="1">
            <a:off x="742157" y="5185569"/>
            <a:ext cx="503237" cy="180975"/>
          </a:xfrm>
          <a:prstGeom prst="bentConnector3">
            <a:avLst>
              <a:gd name="adj1" fmla="val 49843"/>
            </a:avLst>
          </a:prstGeom>
          <a:noFill/>
          <a:ln w="25400" algn="ctr">
            <a:solidFill>
              <a:srgbClr val="93CDDD"/>
            </a:solidFill>
            <a:miter lim="800000"/>
            <a:headEnd/>
            <a:tailEnd type="arrow" w="med" len="med"/>
          </a:ln>
        </p:spPr>
      </p:cxnSp>
      <p:cxnSp>
        <p:nvCxnSpPr>
          <p:cNvPr id="9277" name="カギ線コネクタ 97"/>
          <p:cNvCxnSpPr>
            <a:cxnSpLocks noChangeShapeType="1"/>
            <a:stCxn id="93" idx="2"/>
            <a:endCxn id="46" idx="0"/>
          </p:cNvCxnSpPr>
          <p:nvPr/>
        </p:nvCxnSpPr>
        <p:spPr bwMode="auto">
          <a:xfrm rot="16200000" flipH="1">
            <a:off x="1156494" y="5203032"/>
            <a:ext cx="503237" cy="146050"/>
          </a:xfrm>
          <a:prstGeom prst="bentConnector3">
            <a:avLst>
              <a:gd name="adj1" fmla="val 49843"/>
            </a:avLst>
          </a:prstGeom>
          <a:noFill/>
          <a:ln w="25400" algn="ctr">
            <a:solidFill>
              <a:srgbClr val="93CDDD"/>
            </a:solidFill>
            <a:miter lim="800000"/>
            <a:headEnd/>
            <a:tailEnd type="arrow" w="med" len="med"/>
          </a:ln>
        </p:spPr>
      </p:cxnSp>
      <p:cxnSp>
        <p:nvCxnSpPr>
          <p:cNvPr id="101" name="直線コネクタ 100"/>
          <p:cNvCxnSpPr/>
          <p:nvPr/>
        </p:nvCxnSpPr>
        <p:spPr>
          <a:xfrm rot="10800000">
            <a:off x="1665288" y="5562600"/>
            <a:ext cx="144462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1212850" y="4475163"/>
            <a:ext cx="504825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Office</a:t>
            </a:r>
            <a:endParaRPr lang="ja-JP" altLang="en-US" sz="1000" b="1">
              <a:solidFill>
                <a:srgbClr val="0D0D0D"/>
              </a:solidFill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1628775" y="4454525"/>
            <a:ext cx="719138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Hotel</a:t>
            </a:r>
            <a:endParaRPr lang="ja-JP" altLang="en-US" sz="1000" b="1">
              <a:solidFill>
                <a:srgbClr val="0D0D0D"/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2306638" y="4424363"/>
            <a:ext cx="720725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School/</a:t>
            </a:r>
          </a:p>
          <a:p>
            <a:pPr algn="ctr"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Hospital</a:t>
            </a:r>
            <a:endParaRPr lang="ja-JP" altLang="en-US" sz="1000" b="1">
              <a:solidFill>
                <a:srgbClr val="0D0D0D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027363" y="4424363"/>
            <a:ext cx="719137" cy="32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Residence</a:t>
            </a:r>
            <a:endParaRPr lang="ja-JP" altLang="en-US" sz="1000" b="1">
              <a:solidFill>
                <a:srgbClr val="0D0D0D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816100" y="6172200"/>
            <a:ext cx="2232025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HP: Heat Pump, TR: Turbo Freezer</a:t>
            </a:r>
          </a:p>
          <a:p>
            <a:pPr>
              <a:lnSpc>
                <a:spcPts val="900"/>
              </a:lnSpc>
            </a:pPr>
            <a:r>
              <a:rPr lang="en-US" altLang="ja-JP" sz="1000" b="1">
                <a:solidFill>
                  <a:srgbClr val="0D0D0D"/>
                </a:solidFill>
              </a:rPr>
              <a:t>CT: Cooling Tower, HT: Heating Tower</a:t>
            </a:r>
            <a:endParaRPr lang="ja-JP" altLang="en-US" sz="1000" b="1">
              <a:solidFill>
                <a:srgbClr val="0D0D0D"/>
              </a:solidFill>
            </a:endParaRPr>
          </a:p>
        </p:txBody>
      </p:sp>
      <p:sp>
        <p:nvSpPr>
          <p:cNvPr id="9284" name="Text Box 75"/>
          <p:cNvSpPr txBox="1">
            <a:spLocks noChangeArrowheads="1"/>
          </p:cNvSpPr>
          <p:nvPr/>
        </p:nvSpPr>
        <p:spPr bwMode="auto">
          <a:xfrm>
            <a:off x="563563" y="117475"/>
            <a:ext cx="8008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50000"/>
              </a:spcBef>
            </a:pPr>
            <a:r>
              <a:rPr lang="en-US" altLang="ja-JP" sz="2200">
                <a:latin typeface="Tahoma" pitchFamily="34" charset="0"/>
              </a:rPr>
              <a:t>3-1. Encourage employing the technologies into public facilities</a:t>
            </a:r>
            <a:endParaRPr lang="ja-JP" altLang="en-US" sz="2200">
              <a:latin typeface="Tahoma" pitchFamily="34" charset="0"/>
            </a:endParaRPr>
          </a:p>
        </p:txBody>
      </p:sp>
      <p:sp>
        <p:nvSpPr>
          <p:cNvPr id="16452" name="Text Box 76"/>
          <p:cNvSpPr txBox="1">
            <a:spLocks noChangeArrowheads="1"/>
          </p:cNvSpPr>
          <p:nvPr/>
        </p:nvSpPr>
        <p:spPr bwMode="auto">
          <a:xfrm>
            <a:off x="395288" y="549275"/>
            <a:ext cx="8351837" cy="106045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266700" indent="-266700">
              <a:lnSpc>
                <a:spcPct val="80000"/>
              </a:lnSpc>
              <a:spcBef>
                <a:spcPct val="30000"/>
              </a:spcBef>
            </a:pPr>
            <a:r>
              <a:rPr lang="en-US" altLang="ja-JP">
                <a:latin typeface="Candara" pitchFamily="34" charset="0"/>
              </a:rPr>
              <a:t>1)  Heat pump systems with highly efficiency using water are installed at Marble district where is remarkably suitable for this systems because there are river and sea near this area.</a:t>
            </a:r>
          </a:p>
          <a:p>
            <a:pPr marL="266700" indent="-266700">
              <a:lnSpc>
                <a:spcPct val="80000"/>
              </a:lnSpc>
              <a:spcBef>
                <a:spcPct val="30000"/>
              </a:spcBef>
            </a:pPr>
            <a:r>
              <a:rPr lang="en-US" altLang="ja-JP">
                <a:latin typeface="Candara" pitchFamily="34" charset="0"/>
              </a:rPr>
              <a:t>2)  Collective setting of heat supply facilities (Heating and cooling for districts)</a:t>
            </a:r>
            <a:endParaRPr lang="ja-JP" altLang="en-US">
              <a:latin typeface="Candara" pitchFamily="34" charset="0"/>
            </a:endParaRPr>
          </a:p>
        </p:txBody>
      </p:sp>
      <p:sp>
        <p:nvSpPr>
          <p:cNvPr id="9286" name="Text Box 148"/>
          <p:cNvSpPr txBox="1">
            <a:spLocks noChangeArrowheads="1"/>
          </p:cNvSpPr>
          <p:nvPr/>
        </p:nvSpPr>
        <p:spPr bwMode="auto">
          <a:xfrm>
            <a:off x="5940425" y="3716338"/>
            <a:ext cx="27352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en-US" altLang="ja-JP" sz="1400">
                <a:solidFill>
                  <a:schemeClr val="bg1"/>
                </a:solidFill>
                <a:latin typeface="Candara" pitchFamily="34" charset="0"/>
              </a:rPr>
              <a:t>Collective setting of heat supply facilities</a:t>
            </a:r>
            <a:endParaRPr lang="ja-JP" altLang="en-US" sz="140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287" name="Text Box 149"/>
          <p:cNvSpPr txBox="1">
            <a:spLocks noChangeArrowheads="1"/>
          </p:cNvSpPr>
          <p:nvPr/>
        </p:nvSpPr>
        <p:spPr bwMode="auto">
          <a:xfrm>
            <a:off x="3995738" y="5876925"/>
            <a:ext cx="2520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20000"/>
              </a:lnSpc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andara" pitchFamily="34" charset="0"/>
              </a:rPr>
              <a:t>High effective heat pump</a:t>
            </a:r>
            <a:endParaRPr lang="en-US" altLang="ja-JP" sz="140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lnSpc>
                <a:spcPct val="20000"/>
              </a:lnSpc>
              <a:spcBef>
                <a:spcPct val="50000"/>
              </a:spcBef>
            </a:pPr>
            <a:r>
              <a:rPr lang="en-US" altLang="ja-JP" sz="1400">
                <a:solidFill>
                  <a:schemeClr val="bg1"/>
                </a:solidFill>
                <a:latin typeface="Candara" pitchFamily="34" charset="0"/>
              </a:rPr>
              <a:t>systems using</a:t>
            </a:r>
            <a:r>
              <a:rPr lang="en-US" altLang="en-US" sz="1400">
                <a:solidFill>
                  <a:schemeClr val="bg1"/>
                </a:solidFill>
                <a:latin typeface="Candara" pitchFamily="34" charset="0"/>
              </a:rPr>
              <a:t> river water</a:t>
            </a:r>
            <a:endParaRPr lang="ja-JP" altLang="en-US" sz="140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288" name="Text Box 150"/>
          <p:cNvSpPr txBox="1">
            <a:spLocks noChangeArrowheads="1"/>
          </p:cNvSpPr>
          <p:nvPr/>
        </p:nvSpPr>
        <p:spPr bwMode="auto">
          <a:xfrm>
            <a:off x="1908175" y="3860800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50000"/>
              </a:spcBef>
            </a:pPr>
            <a:r>
              <a:rPr lang="en-US" altLang="en-US" sz="1600">
                <a:solidFill>
                  <a:srgbClr val="FFFF00"/>
                </a:solidFill>
                <a:latin typeface="Candara" pitchFamily="34" charset="0"/>
              </a:rPr>
              <a:t>Collective setting area of heat supply facilities</a:t>
            </a:r>
            <a:endParaRPr lang="ja-JP" altLang="en-US" sz="160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9289" name="スライド番号プレースホルダ 4"/>
          <p:cNvSpPr txBox="1">
            <a:spLocks noGrp="1"/>
          </p:cNvSpPr>
          <p:nvPr/>
        </p:nvSpPr>
        <p:spPr bwMode="auto">
          <a:xfrm>
            <a:off x="8316913" y="6381750"/>
            <a:ext cx="54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ja-JP" sz="2000">
                <a:solidFill>
                  <a:srgbClr val="898989"/>
                </a:solidFill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/>
          </p:cNvSpPr>
          <p:nvPr/>
        </p:nvSpPr>
        <p:spPr bwMode="auto">
          <a:xfrm>
            <a:off x="58738" y="47625"/>
            <a:ext cx="90487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 algn="ctr"/>
            <a:r>
              <a:rPr lang="en-US" altLang="ja-JP" sz="2000" dirty="0"/>
              <a:t>3-2. </a:t>
            </a:r>
            <a:r>
              <a:rPr lang="ja-JP" altLang="ja-JP"/>
              <a:t>Promotion policy introducing the technologies into the facilities of private sector</a:t>
            </a:r>
            <a:endParaRPr lang="en-US" altLang="ja-JP" dirty="0"/>
          </a:p>
        </p:txBody>
      </p:sp>
      <p:sp>
        <p:nvSpPr>
          <p:cNvPr id="10243" name="スライド番号プレースホルダ 4"/>
          <p:cNvSpPr txBox="1">
            <a:spLocks noGrp="1"/>
          </p:cNvSpPr>
          <p:nvPr/>
        </p:nvSpPr>
        <p:spPr bwMode="auto">
          <a:xfrm>
            <a:off x="8416925" y="6442075"/>
            <a:ext cx="541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ja-JP" sz="2000">
                <a:solidFill>
                  <a:srgbClr val="898989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0575"/>
            <a:ext cx="6143625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>
          <a:xfrm>
            <a:off x="1500188" y="4500563"/>
            <a:ext cx="500062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387" name="コンテンツ プレースホルダ 2"/>
          <p:cNvSpPr>
            <a:spLocks/>
          </p:cNvSpPr>
          <p:nvPr/>
        </p:nvSpPr>
        <p:spPr bwMode="auto">
          <a:xfrm>
            <a:off x="468313" y="522288"/>
            <a:ext cx="7991475" cy="1322387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Ins="144000" anchor="ctr"/>
          <a:lstStyle/>
          <a:p>
            <a:pPr marL="266700" indent="-266700" algn="just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altLang="ja-JP" sz="1400">
                <a:latin typeface="Candara" pitchFamily="34" charset="0"/>
              </a:rPr>
              <a:t>Charge the resort facilities in Ngu Hanh Son District where development investment has been extending in a large scale with the evaluation of environment function</a:t>
            </a:r>
            <a:r>
              <a:rPr lang="ja-JP" altLang="en-US" sz="1400">
                <a:latin typeface="Candara" pitchFamily="34" charset="0"/>
              </a:rPr>
              <a:t> </a:t>
            </a:r>
            <a:r>
              <a:rPr lang="en-US" altLang="ja-JP" sz="1400">
                <a:latin typeface="Candara" pitchFamily="34" charset="0"/>
              </a:rPr>
              <a:t>like CASBEE</a:t>
            </a:r>
            <a:r>
              <a:rPr lang="ja-JP" altLang="en-US" sz="1400">
                <a:latin typeface="Candara" pitchFamily="34" charset="0"/>
              </a:rPr>
              <a:t> </a:t>
            </a:r>
            <a:r>
              <a:rPr lang="en-US" altLang="ja-JP" sz="1400">
                <a:latin typeface="Candara" pitchFamily="34" charset="0"/>
              </a:rPr>
              <a:t>(Comprehensive Assessment System for Building Environment Efficiency) .</a:t>
            </a:r>
          </a:p>
          <a:p>
            <a:pPr marL="266700" indent="-266700" algn="just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altLang="ja-JP" sz="1400">
                <a:latin typeface="Candara" pitchFamily="34" charset="0"/>
              </a:rPr>
              <a:t>Provide an incentive for the developers to approach the CO2 saving by opening the result of environment function evaluation at each facility.</a:t>
            </a:r>
            <a:endParaRPr lang="ja-JP" altLang="en-US" sz="1400">
              <a:latin typeface="Candara" pitchFamily="34" charset="0"/>
            </a:endParaRPr>
          </a:p>
        </p:txBody>
      </p:sp>
      <p:sp>
        <p:nvSpPr>
          <p:cNvPr id="7" name="コンテンツ プレースホルダ 2"/>
          <p:cNvSpPr>
            <a:spLocks/>
          </p:cNvSpPr>
          <p:nvPr/>
        </p:nvSpPr>
        <p:spPr bwMode="auto">
          <a:xfrm>
            <a:off x="5508625" y="2060575"/>
            <a:ext cx="3455988" cy="187325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Ins="144000" anchor="ctr"/>
          <a:lstStyle/>
          <a:p>
            <a:pPr marL="182563" indent="-182563" algn="just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altLang="ja-JP" sz="1400">
                <a:latin typeface="Candara" pitchFamily="34" charset="0"/>
              </a:rPr>
              <a:t>Open the application know-how of CASBEE in Ngu Hanh Son  District to the public, subsequently disseminate CASBEE to the whole Vietnam.</a:t>
            </a:r>
          </a:p>
          <a:p>
            <a:pPr marL="182563" indent="-182563" algn="just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en-US" altLang="ja-JP" sz="1400">
                <a:latin typeface="Candara" pitchFamily="34" charset="0"/>
              </a:rPr>
              <a:t>Build the CASBEE of Vietnam by Danang City and Danang University in collaboration with Japanese technical experts.</a:t>
            </a:r>
            <a:endParaRPr lang="ja-JP" altLang="en-US" sz="140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タイトル 1"/>
          <p:cNvSpPr>
            <a:spLocks noGrp="1"/>
          </p:cNvSpPr>
          <p:nvPr>
            <p:ph type="title" idx="4294967295"/>
          </p:nvPr>
        </p:nvSpPr>
        <p:spPr>
          <a:xfrm>
            <a:off x="1042988" y="85725"/>
            <a:ext cx="6842125" cy="390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200" smtClean="0">
                <a:latin typeface="Tahoma" pitchFamily="34" charset="0"/>
                <a:ea typeface="ＭＳ Ｐゴシック" pitchFamily="50" charset="-128"/>
              </a:rPr>
              <a:t>4. Visualization and people's participation             </a:t>
            </a:r>
            <a:endParaRPr lang="ja-JP" altLang="en-US" sz="2200" smtClean="0"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22530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468313" y="620713"/>
            <a:ext cx="8451850" cy="1524000"/>
          </a:xfrm>
          <a:solidFill>
            <a:schemeClr val="bg1"/>
          </a:solidFill>
          <a:ln>
            <a:solidFill>
              <a:srgbClr val="808080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266700" indent="-266700" eaLnBrk="1" hangingPunct="1">
              <a:buFont typeface="Arial" charset="0"/>
              <a:buNone/>
            </a:pPr>
            <a:r>
              <a:rPr lang="en-US" altLang="ja-JP" sz="1800" smtClean="0">
                <a:latin typeface="Candara" pitchFamily="34" charset="0"/>
                <a:ea typeface="ＭＳ Ｐゴシック" pitchFamily="50" charset="-128"/>
              </a:rPr>
              <a:t>1)  Explaining the effects of low-carbon emissions by this project to city residents </a:t>
            </a:r>
            <a:r>
              <a:rPr lang="en-US" altLang="ja-JP" sz="1800" u="sng" smtClean="0">
                <a:latin typeface="Candara" pitchFamily="34" charset="0"/>
                <a:ea typeface="ＭＳ Ｐゴシック" pitchFamily="50" charset="-128"/>
              </a:rPr>
              <a:t>on websites and in the brochures</a:t>
            </a:r>
            <a:r>
              <a:rPr lang="en-US" altLang="ja-JP" sz="1800" smtClean="0">
                <a:latin typeface="Candara" pitchFamily="34" charset="0"/>
                <a:ea typeface="ＭＳ Ｐゴシック" pitchFamily="50" charset="-128"/>
              </a:rPr>
              <a:t>, and encouraging their cooperation to the project.</a:t>
            </a:r>
          </a:p>
          <a:p>
            <a:pPr marL="266700" indent="-266700" eaLnBrk="1" hangingPunct="1">
              <a:buFont typeface="Arial" charset="0"/>
              <a:buNone/>
            </a:pPr>
            <a:r>
              <a:rPr lang="en-US" altLang="ja-JP" sz="1800" smtClean="0">
                <a:latin typeface="Candara" pitchFamily="34" charset="0"/>
                <a:ea typeface="ＭＳ Ｐゴシック" pitchFamily="50" charset="-128"/>
              </a:rPr>
              <a:t>2)  Appealing for cooperation to the project and shift to eco-friendly lifestyles by distributing information about eco-friendly lifestyles and CO</a:t>
            </a:r>
            <a:r>
              <a:rPr lang="en-US" altLang="ja-JP" sz="1400" smtClean="0">
                <a:latin typeface="Candara" pitchFamily="34" charset="0"/>
                <a:ea typeface="ＭＳ Ｐゴシック" pitchFamily="50" charset="-128"/>
              </a:rPr>
              <a:t>2</a:t>
            </a:r>
            <a:r>
              <a:rPr lang="en-US" altLang="ja-JP" sz="1800" smtClean="0">
                <a:latin typeface="Candara" pitchFamily="34" charset="0"/>
                <a:ea typeface="ＭＳ Ｐゴシック" pitchFamily="50" charset="-128"/>
              </a:rPr>
              <a:t> reduction effects by office activities to city residents. </a:t>
            </a:r>
            <a:endParaRPr lang="ja-JP" altLang="en-US" sz="1800" smtClean="0">
              <a:latin typeface="Candara" pitchFamily="34" charset="0"/>
              <a:ea typeface="ＭＳ Ｐゴシック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876800"/>
            <a:ext cx="7715250" cy="178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1295400" y="4953000"/>
            <a:ext cx="23622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/>
              <a:t>Daily transportation use</a:t>
            </a:r>
          </a:p>
        </p:txBody>
      </p:sp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4267200" y="4953000"/>
            <a:ext cx="1828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/>
              <a:t>Record it on cell phone</a:t>
            </a:r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6611938" y="4979988"/>
            <a:ext cx="2298700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/>
              <a:t>Display CO2 reduction amount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6605588" y="5181600"/>
            <a:ext cx="1876425" cy="398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800"/>
              <a:t>Your CO2 reduction amount</a:t>
            </a:r>
          </a:p>
          <a:p>
            <a:pPr>
              <a:spcBef>
                <a:spcPct val="50000"/>
              </a:spcBef>
            </a:pPr>
            <a:r>
              <a:rPr lang="en-US" altLang="ja-JP" sz="800"/>
              <a:t>(Reducing the use of car by 10km)</a:t>
            </a:r>
          </a:p>
        </p:txBody>
      </p: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6500813" y="5821363"/>
            <a:ext cx="1381125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/>
              <a:t>36 shopping bags</a:t>
            </a: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6491288" y="6356350"/>
            <a:ext cx="1357312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1200"/>
              <a:t>13 </a:t>
            </a:r>
            <a:r>
              <a:rPr lang="en-US" altLang="ja-JP" sz="1200"/>
              <a:t>aluminum cans</a:t>
            </a:r>
          </a:p>
        </p:txBody>
      </p:sp>
      <p:sp>
        <p:nvSpPr>
          <p:cNvPr id="11275" name="Text Box 20"/>
          <p:cNvSpPr txBox="1">
            <a:spLocks noChangeArrowheads="1"/>
          </p:cNvSpPr>
          <p:nvPr/>
        </p:nvSpPr>
        <p:spPr bwMode="auto">
          <a:xfrm>
            <a:off x="1066800" y="63246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Home</a:t>
            </a:r>
          </a:p>
        </p:txBody>
      </p:sp>
      <p:sp>
        <p:nvSpPr>
          <p:cNvPr id="11276" name="Text Box 21"/>
          <p:cNvSpPr txBox="1">
            <a:spLocks noChangeArrowheads="1"/>
          </p:cNvSpPr>
          <p:nvPr/>
        </p:nvSpPr>
        <p:spPr bwMode="auto">
          <a:xfrm>
            <a:off x="2057400" y="63246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Travel</a:t>
            </a:r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3048000" y="6324600"/>
            <a:ext cx="1143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Destination</a:t>
            </a:r>
          </a:p>
        </p:txBody>
      </p:sp>
      <p:grpSp>
        <p:nvGrpSpPr>
          <p:cNvPr id="11278" name="Group 33"/>
          <p:cNvGrpSpPr>
            <a:grpSpLocks/>
          </p:cNvGrpSpPr>
          <p:nvPr/>
        </p:nvGrpSpPr>
        <p:grpSpPr bwMode="auto">
          <a:xfrm>
            <a:off x="4391025" y="2286000"/>
            <a:ext cx="4376738" cy="2484438"/>
            <a:chOff x="2562" y="1440"/>
            <a:chExt cx="2757" cy="156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880" y="1488"/>
              <a:ext cx="2439" cy="14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288" name="Text Box 23"/>
            <p:cNvSpPr txBox="1">
              <a:spLocks noChangeArrowheads="1"/>
            </p:cNvSpPr>
            <p:nvPr/>
          </p:nvSpPr>
          <p:spPr bwMode="auto">
            <a:xfrm>
              <a:off x="3504" y="1440"/>
              <a:ext cx="1536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200"/>
                <a:t>Annual CO</a:t>
              </a:r>
              <a:r>
                <a:rPr lang="en-US" altLang="ja-JP" sz="900"/>
                <a:t>2</a:t>
              </a:r>
              <a:r>
                <a:rPr lang="en-US" altLang="ja-JP" sz="1200"/>
                <a:t> reduction amount</a:t>
              </a:r>
            </a:p>
          </p:txBody>
        </p:sp>
        <p:sp>
          <p:nvSpPr>
            <p:cNvPr id="11289" name="Text Box 24"/>
            <p:cNvSpPr txBox="1">
              <a:spLocks noChangeArrowheads="1"/>
            </p:cNvSpPr>
            <p:nvPr/>
          </p:nvSpPr>
          <p:spPr bwMode="auto">
            <a:xfrm>
              <a:off x="2819" y="1697"/>
              <a:ext cx="864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sz="800" b="1"/>
                <a:t>Watch TV 60 min. /day less</a:t>
              </a:r>
            </a:p>
          </p:txBody>
        </p:sp>
        <p:sp>
          <p:nvSpPr>
            <p:cNvPr id="11290" name="Text Box 25"/>
            <p:cNvSpPr txBox="1">
              <a:spLocks noChangeArrowheads="1"/>
            </p:cNvSpPr>
            <p:nvPr/>
          </p:nvSpPr>
          <p:spPr bwMode="auto">
            <a:xfrm>
              <a:off x="2917" y="1841"/>
              <a:ext cx="768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sz="800" b="1"/>
                <a:t>Set 1 </a:t>
              </a:r>
              <a:r>
                <a:rPr lang="en-US" altLang="ja-JP" sz="800" b="1">
                  <a:cs typeface="Arial" charset="0"/>
                </a:rPr>
                <a:t>°</a:t>
              </a:r>
              <a:r>
                <a:rPr lang="en-US" altLang="ja-JP" sz="800" b="1"/>
                <a:t>C lower for AC</a:t>
              </a:r>
            </a:p>
          </p:txBody>
        </p:sp>
        <p:sp>
          <p:nvSpPr>
            <p:cNvPr id="11291" name="Text Box 26"/>
            <p:cNvSpPr txBox="1">
              <a:spLocks noChangeArrowheads="1"/>
            </p:cNvSpPr>
            <p:nvPr/>
          </p:nvSpPr>
          <p:spPr bwMode="auto">
            <a:xfrm>
              <a:off x="2562" y="1987"/>
              <a:ext cx="1132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sz="800" b="1"/>
                <a:t>Shorten shower time by 2 min. /day</a:t>
              </a:r>
            </a:p>
          </p:txBody>
        </p:sp>
        <p:sp>
          <p:nvSpPr>
            <p:cNvPr id="11292" name="Text Box 27"/>
            <p:cNvSpPr txBox="1">
              <a:spLocks noChangeArrowheads="1"/>
            </p:cNvSpPr>
            <p:nvPr/>
          </p:nvSpPr>
          <p:spPr bwMode="auto">
            <a:xfrm>
              <a:off x="2699" y="2114"/>
              <a:ext cx="997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sz="800" b="1"/>
                <a:t>Less wrapping on shopping</a:t>
              </a:r>
            </a:p>
          </p:txBody>
        </p:sp>
        <p:sp>
          <p:nvSpPr>
            <p:cNvPr id="11293" name="Text Box 28"/>
            <p:cNvSpPr txBox="1">
              <a:spLocks noChangeArrowheads="1"/>
            </p:cNvSpPr>
            <p:nvPr/>
          </p:nvSpPr>
          <p:spPr bwMode="auto">
            <a:xfrm>
              <a:off x="2608" y="2252"/>
              <a:ext cx="1082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sz="800" b="1"/>
                <a:t>Avoid re-preparing twice in a day</a:t>
              </a:r>
            </a:p>
          </p:txBody>
        </p:sp>
        <p:sp>
          <p:nvSpPr>
            <p:cNvPr id="11294" name="Text Box 29"/>
            <p:cNvSpPr txBox="1">
              <a:spLocks noChangeArrowheads="1"/>
            </p:cNvSpPr>
            <p:nvPr/>
          </p:nvSpPr>
          <p:spPr bwMode="auto">
            <a:xfrm>
              <a:off x="2832" y="2402"/>
              <a:ext cx="864" cy="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sz="800" b="1"/>
                <a:t>Maximize recycle efforts</a:t>
              </a:r>
            </a:p>
          </p:txBody>
        </p:sp>
        <p:sp>
          <p:nvSpPr>
            <p:cNvPr id="11295" name="Text Box 30"/>
            <p:cNvSpPr txBox="1">
              <a:spLocks noChangeArrowheads="1"/>
            </p:cNvSpPr>
            <p:nvPr/>
          </p:nvSpPr>
          <p:spPr bwMode="auto">
            <a:xfrm>
              <a:off x="2784" y="2549"/>
              <a:ext cx="912" cy="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sz="800" b="1"/>
                <a:t>Drive a car fro 10 min less</a:t>
              </a:r>
            </a:p>
          </p:txBody>
        </p:sp>
        <p:sp>
          <p:nvSpPr>
            <p:cNvPr id="11296" name="Text Box 31"/>
            <p:cNvSpPr txBox="1">
              <a:spLocks noChangeArrowheads="1"/>
            </p:cNvSpPr>
            <p:nvPr/>
          </p:nvSpPr>
          <p:spPr bwMode="auto">
            <a:xfrm>
              <a:off x="2744" y="2772"/>
              <a:ext cx="2545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/>
                <a:t>Resource: Tokyo Institute of Technology, Graduate School  of Engineering, Department of Civil  Engineering, Fujii Lab</a:t>
              </a:r>
            </a:p>
          </p:txBody>
        </p:sp>
      </p:grpSp>
      <p:grpSp>
        <p:nvGrpSpPr>
          <p:cNvPr id="11279" name="Group 32"/>
          <p:cNvGrpSpPr>
            <a:grpSpLocks/>
          </p:cNvGrpSpPr>
          <p:nvPr/>
        </p:nvGrpSpPr>
        <p:grpSpPr bwMode="auto">
          <a:xfrm>
            <a:off x="400050" y="2352675"/>
            <a:ext cx="3286125" cy="2308225"/>
            <a:chOff x="480" y="1488"/>
            <a:chExt cx="2070" cy="14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1488"/>
              <a:ext cx="2070" cy="1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282" name="Text Box 9"/>
            <p:cNvSpPr txBox="1">
              <a:spLocks noChangeArrowheads="1"/>
            </p:cNvSpPr>
            <p:nvPr/>
          </p:nvSpPr>
          <p:spPr bwMode="auto">
            <a:xfrm>
              <a:off x="2206" y="1793"/>
              <a:ext cx="269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800" b="1"/>
                <a:t>g/person km</a:t>
              </a:r>
            </a:p>
          </p:txBody>
        </p:sp>
        <p:sp>
          <p:nvSpPr>
            <p:cNvPr id="11283" name="Text Box 12"/>
            <p:cNvSpPr txBox="1">
              <a:spLocks noChangeArrowheads="1"/>
            </p:cNvSpPr>
            <p:nvPr/>
          </p:nvSpPr>
          <p:spPr bwMode="auto">
            <a:xfrm>
              <a:off x="672" y="2688"/>
              <a:ext cx="1776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900"/>
                <a:t>Resource: The Ministry of Land, Infrastructure, Transport and Tourism</a:t>
              </a:r>
            </a:p>
          </p:txBody>
        </p:sp>
        <p:sp>
          <p:nvSpPr>
            <p:cNvPr id="11284" name="Text Box 9"/>
            <p:cNvSpPr txBox="1">
              <a:spLocks noChangeArrowheads="1"/>
            </p:cNvSpPr>
            <p:nvPr/>
          </p:nvSpPr>
          <p:spPr bwMode="auto">
            <a:xfrm>
              <a:off x="1456" y="2157"/>
              <a:ext cx="299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800" b="1"/>
                <a:t>g/person km</a:t>
              </a:r>
            </a:p>
          </p:txBody>
        </p:sp>
        <p:sp>
          <p:nvSpPr>
            <p:cNvPr id="11285" name="Text Box 9"/>
            <p:cNvSpPr txBox="1">
              <a:spLocks noChangeArrowheads="1"/>
            </p:cNvSpPr>
            <p:nvPr/>
          </p:nvSpPr>
          <p:spPr bwMode="auto">
            <a:xfrm>
              <a:off x="1192" y="2543"/>
              <a:ext cx="299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800" b="1"/>
                <a:t>g/person km</a:t>
              </a:r>
            </a:p>
          </p:txBody>
        </p:sp>
        <p:sp>
          <p:nvSpPr>
            <p:cNvPr id="11286" name="円/楕円 33"/>
            <p:cNvSpPr>
              <a:spLocks noChangeArrowheads="1"/>
            </p:cNvSpPr>
            <p:nvPr/>
          </p:nvSpPr>
          <p:spPr bwMode="auto">
            <a:xfrm>
              <a:off x="1738" y="1968"/>
              <a:ext cx="675" cy="679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000" b="1">
                  <a:solidFill>
                    <a:schemeClr val="bg1"/>
                  </a:solidFill>
                </a:rPr>
                <a:t>Automobiles emit CO2 9 times more than railways</a:t>
              </a:r>
              <a:endParaRPr lang="ja-JP" altLang="en-US" sz="1000" b="1">
                <a:solidFill>
                  <a:schemeClr val="bg1"/>
                </a:solidFill>
              </a:endParaRPr>
            </a:p>
          </p:txBody>
        </p:sp>
      </p:grpSp>
      <p:sp>
        <p:nvSpPr>
          <p:cNvPr id="11280" name="スライド番号プレースホルダ 4"/>
          <p:cNvSpPr txBox="1">
            <a:spLocks noGrp="1"/>
          </p:cNvSpPr>
          <p:nvPr/>
        </p:nvSpPr>
        <p:spPr bwMode="auto">
          <a:xfrm>
            <a:off x="8459788" y="6381750"/>
            <a:ext cx="5413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altLang="ja-JP" sz="2000">
                <a:solidFill>
                  <a:srgbClr val="898989"/>
                </a:solidFill>
                <a:latin typeface="Calibri" pitchFamily="34" charset="0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テーマ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997</Words>
  <Application>Microsoft Office PowerPoint</Application>
  <PresentationFormat>On-screen Show (4:3)</PresentationFormat>
  <Paragraphs>153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ＭＳ Ｐゴシック</vt:lpstr>
      <vt:lpstr>Calibri</vt:lpstr>
      <vt:lpstr>Tahoma</vt:lpstr>
      <vt:lpstr>Candara</vt:lpstr>
      <vt:lpstr>1_Office テーマ</vt:lpstr>
      <vt:lpstr>The implementation plan of the Low-carbon Model Town</vt:lpstr>
      <vt:lpstr>Location of Danang city and the candidate project</vt:lpstr>
      <vt:lpstr>The LCMT scheme for Ngu Hanh Son District, Danang City</vt:lpstr>
      <vt:lpstr>1. Methane recovery and effective utilization of biomass energy</vt:lpstr>
      <vt:lpstr>2-1.  Promotion of electric motorcycles</vt:lpstr>
      <vt:lpstr>2-2．A low-carbon emission transportation system using BRT (Bus Rapid Transit)</vt:lpstr>
      <vt:lpstr>Slide 7</vt:lpstr>
      <vt:lpstr>Slide 8</vt:lpstr>
      <vt:lpstr>4. Visualization and people's participation            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ベトナム国ダナン市における 低炭素都市モデル計画　提案書</dc:title>
  <dc:creator>JNishida　／Jriss</dc:creator>
  <cp:lastModifiedBy>Urbn-ws3</cp:lastModifiedBy>
  <cp:revision>86</cp:revision>
  <dcterms:created xsi:type="dcterms:W3CDTF">2011-06-22T02:03:18Z</dcterms:created>
  <dcterms:modified xsi:type="dcterms:W3CDTF">2011-10-05T20:54:33Z</dcterms:modified>
</cp:coreProperties>
</file>